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FC8"/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4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5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6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8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9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0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6.xml"/><Relationship Id="rId2" Type="http://schemas.openxmlformats.org/officeDocument/2006/relationships/image" Target="../media/image2.png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6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0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780" y="-15875"/>
            <a:ext cx="6027420" cy="68745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605020" y="5499100"/>
            <a:ext cx="2051685" cy="35242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9" name="椭圆形标注 28"/>
          <p:cNvSpPr/>
          <p:nvPr/>
        </p:nvSpPr>
        <p:spPr>
          <a:xfrm>
            <a:off x="624840" y="3974465"/>
            <a:ext cx="3451225" cy="1600200"/>
          </a:xfrm>
          <a:prstGeom prst="wedgeEllipseCallout">
            <a:avLst>
              <a:gd name="adj1" fmla="val 64111"/>
              <a:gd name="adj2" fmla="val 45065"/>
            </a:avLst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strike="noStrike" noProof="1">
                <a:solidFill>
                  <a:schemeClr val="tx1"/>
                </a:solidFill>
              </a:rPr>
              <a:t>凡涉及</a:t>
            </a:r>
            <a:r>
              <a:rPr lang="zh-CN" b="1" strike="noStrike" noProof="1">
                <a:solidFill>
                  <a:schemeClr val="tx1"/>
                </a:solidFill>
              </a:rPr>
              <a:t>支部名称</a:t>
            </a:r>
            <a:r>
              <a:rPr lang="zh-CN" strike="noStrike" noProof="1">
                <a:solidFill>
                  <a:schemeClr val="tx1"/>
                </a:solidFill>
              </a:rPr>
              <a:t>均为：</a:t>
            </a:r>
            <a:endParaRPr lang="zh-CN" strike="noStrike" noProof="1">
              <a:solidFill>
                <a:schemeClr val="tx1"/>
              </a:solidFill>
            </a:endParaRPr>
          </a:p>
          <a:p>
            <a:pPr algn="ctr" fontAlgn="base"/>
            <a:r>
              <a:rPr lang="zh-CN" strike="noStrike" noProof="1">
                <a:solidFill>
                  <a:srgbClr val="FF0000"/>
                </a:solidFill>
              </a:rPr>
              <a:t>江苏省三江学院</a:t>
            </a:r>
            <a:r>
              <a:rPr lang="en-US" altLang="zh-CN" strike="noStrike" noProof="1">
                <a:solidFill>
                  <a:srgbClr val="FF0000"/>
                </a:solidFill>
              </a:rPr>
              <a:t>xxx</a:t>
            </a:r>
            <a:r>
              <a:rPr lang="zh-CN" altLang="en-US" strike="noStrike" noProof="1">
                <a:solidFill>
                  <a:srgbClr val="FF0000"/>
                </a:solidFill>
              </a:rPr>
              <a:t>学院分团委</a:t>
            </a:r>
            <a:r>
              <a:rPr lang="en-US" altLang="zh-CN" strike="noStrike" noProof="1">
                <a:solidFill>
                  <a:srgbClr val="FF0000"/>
                </a:solidFill>
              </a:rPr>
              <a:t>xxx</a:t>
            </a:r>
            <a:r>
              <a:rPr lang="zh-CN" altLang="en-US" strike="noStrike" noProof="1">
                <a:solidFill>
                  <a:schemeClr val="tx1"/>
                </a:solidFill>
              </a:rPr>
              <a:t>（班级）</a:t>
            </a:r>
            <a:r>
              <a:rPr lang="zh-CN" altLang="en-US" strike="noStrike" noProof="1">
                <a:solidFill>
                  <a:srgbClr val="FF0000"/>
                </a:solidFill>
              </a:rPr>
              <a:t>团支部</a:t>
            </a:r>
            <a:endParaRPr lang="zh-CN" altLang="en-US" strike="noStrike" noProof="1">
              <a:solidFill>
                <a:srgbClr val="FF0000"/>
              </a:solidFill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7492365" y="3484880"/>
            <a:ext cx="3451225" cy="1600200"/>
          </a:xfrm>
          <a:prstGeom prst="wedgeEllipseCallout">
            <a:avLst>
              <a:gd name="adj1" fmla="val -58334"/>
              <a:gd name="adj2" fmla="val 96865"/>
            </a:avLst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trike="noStrike" noProof="1">
                <a:solidFill>
                  <a:schemeClr val="tx1"/>
                </a:solidFill>
              </a:rPr>
              <a:t>与</a:t>
            </a:r>
            <a:r>
              <a:rPr lang="zh-CN" altLang="en-US" strike="noStrike" noProof="1">
                <a:solidFill>
                  <a:srgbClr val="FF0000"/>
                </a:solidFill>
              </a:rPr>
              <a:t>第</a:t>
            </a:r>
            <a:r>
              <a:rPr lang="en-US" altLang="zh-CN" strike="noStrike" noProof="1">
                <a:solidFill>
                  <a:srgbClr val="FF0000"/>
                </a:solidFill>
              </a:rPr>
              <a:t>3</a:t>
            </a:r>
            <a:r>
              <a:rPr lang="zh-CN" altLang="en-US" strike="noStrike" noProof="1">
                <a:solidFill>
                  <a:srgbClr val="FF0000"/>
                </a:solidFill>
              </a:rPr>
              <a:t>页第</a:t>
            </a:r>
            <a:r>
              <a:rPr lang="en-US" altLang="zh-CN" strike="noStrike" noProof="1">
                <a:solidFill>
                  <a:srgbClr val="FF0000"/>
                </a:solidFill>
              </a:rPr>
              <a:t>5</a:t>
            </a:r>
            <a:r>
              <a:rPr lang="zh-CN" altLang="en-US" strike="noStrike" noProof="1">
                <a:solidFill>
                  <a:srgbClr val="FF0000"/>
                </a:solidFill>
              </a:rPr>
              <a:t>栏</a:t>
            </a:r>
            <a:r>
              <a:rPr lang="zh-CN" altLang="en-US" strike="noStrike" noProof="1">
                <a:solidFill>
                  <a:schemeClr val="tx1"/>
                </a:solidFill>
              </a:rPr>
              <a:t>日期同，即</a:t>
            </a:r>
            <a:r>
              <a:rPr lang="zh-CN" altLang="en-US" strike="noStrike" noProof="1">
                <a:solidFill>
                  <a:srgbClr val="FF0000"/>
                </a:solidFill>
              </a:rPr>
              <a:t>定为入团积极分子</a:t>
            </a:r>
            <a:r>
              <a:rPr lang="zh-CN" altLang="en-US" strike="noStrike" noProof="1">
                <a:solidFill>
                  <a:schemeClr val="tx1"/>
                </a:solidFill>
              </a:rPr>
              <a:t>的时间。</a:t>
            </a:r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68520" y="5890895"/>
            <a:ext cx="640715" cy="35242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82800" y="-9000"/>
            <a:ext cx="6026400" cy="6876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150" y="993140"/>
            <a:ext cx="3805555" cy="386905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、内容：由团组织集中组织参加积极分子力所能及的社会实践、志愿服务、生态文明和其他团、校的活动。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、时间：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需在培养考察期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3-6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个月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内完成。一般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个月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1-3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次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不宜超过四次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。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、所填写日期区间为：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（确定为入团积极分子时间，定为发展对象时间）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02450" y="2948305"/>
            <a:ext cx="1797685" cy="2800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矩形 3"/>
          <p:cNvSpPr/>
          <p:nvPr/>
        </p:nvSpPr>
        <p:spPr>
          <a:xfrm>
            <a:off x="6902450" y="4427855"/>
            <a:ext cx="1797685" cy="2800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6" name="矩形 5"/>
          <p:cNvSpPr/>
          <p:nvPr/>
        </p:nvSpPr>
        <p:spPr>
          <a:xfrm>
            <a:off x="6902450" y="5989320"/>
            <a:ext cx="1797685" cy="2800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82800" y="-9000"/>
            <a:ext cx="6026400" cy="6876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82800" y="-9000"/>
            <a:ext cx="6026400" cy="6876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894195" y="1555115"/>
            <a:ext cx="1797685" cy="2800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" name="矩形 2"/>
          <p:cNvSpPr/>
          <p:nvPr/>
        </p:nvSpPr>
        <p:spPr>
          <a:xfrm>
            <a:off x="6894195" y="2802890"/>
            <a:ext cx="1797685" cy="2800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矩形 3"/>
          <p:cNvSpPr/>
          <p:nvPr/>
        </p:nvSpPr>
        <p:spPr>
          <a:xfrm>
            <a:off x="6894195" y="4140835"/>
            <a:ext cx="1797685" cy="2800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7" name="矩形 6"/>
          <p:cNvSpPr/>
          <p:nvPr/>
        </p:nvSpPr>
        <p:spPr>
          <a:xfrm>
            <a:off x="57150" y="993140"/>
            <a:ext cx="3805555" cy="386905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、日期：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在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3-6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个月内的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培养考察期中。</a:t>
            </a:r>
            <a:r>
              <a:rPr 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每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1-2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个月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填写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次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考察记录，结束时填写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次总结考察。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l"/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、培养联系人：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由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第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培养联系人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填写。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82800" y="-9000"/>
            <a:ext cx="6026400" cy="6876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07510" y="5634990"/>
            <a:ext cx="1797685" cy="2800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矩形 3"/>
          <p:cNvSpPr/>
          <p:nvPr/>
        </p:nvSpPr>
        <p:spPr>
          <a:xfrm>
            <a:off x="6975475" y="3357880"/>
            <a:ext cx="1797685" cy="2800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" name="矩形 4"/>
          <p:cNvSpPr/>
          <p:nvPr/>
        </p:nvSpPr>
        <p:spPr>
          <a:xfrm>
            <a:off x="6975475" y="1990090"/>
            <a:ext cx="1797685" cy="25336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9" name="椭圆形标注 28"/>
          <p:cNvSpPr/>
          <p:nvPr/>
        </p:nvSpPr>
        <p:spPr>
          <a:xfrm>
            <a:off x="251460" y="4229735"/>
            <a:ext cx="3451225" cy="1600200"/>
          </a:xfrm>
          <a:prstGeom prst="wedgeEllipseCallout">
            <a:avLst>
              <a:gd name="adj1" fmla="val 64111"/>
              <a:gd name="adj2" fmla="val 45065"/>
            </a:avLst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strike="noStrike" noProof="1">
                <a:solidFill>
                  <a:schemeClr val="tx1"/>
                </a:solidFill>
              </a:rPr>
              <a:t>凡涉及</a:t>
            </a:r>
            <a:r>
              <a:rPr lang="zh-CN" b="1" strike="noStrike" noProof="1">
                <a:solidFill>
                  <a:schemeClr val="tx1"/>
                </a:solidFill>
              </a:rPr>
              <a:t>支部名称</a:t>
            </a:r>
            <a:r>
              <a:rPr lang="zh-CN" strike="noStrike" noProof="1">
                <a:solidFill>
                  <a:schemeClr val="tx1"/>
                </a:solidFill>
              </a:rPr>
              <a:t>均为：</a:t>
            </a:r>
            <a:endParaRPr lang="zh-CN" strike="noStrike" noProof="1">
              <a:solidFill>
                <a:schemeClr val="tx1"/>
              </a:solidFill>
            </a:endParaRPr>
          </a:p>
          <a:p>
            <a:pPr algn="ctr" fontAlgn="base"/>
            <a:r>
              <a:rPr lang="zh-CN" strike="noStrike" noProof="1">
                <a:solidFill>
                  <a:srgbClr val="FF0000"/>
                </a:solidFill>
              </a:rPr>
              <a:t>江苏省三江学院</a:t>
            </a:r>
            <a:r>
              <a:rPr lang="en-US" altLang="zh-CN" strike="noStrike" noProof="1">
                <a:solidFill>
                  <a:srgbClr val="FF0000"/>
                </a:solidFill>
              </a:rPr>
              <a:t>xxx</a:t>
            </a:r>
            <a:r>
              <a:rPr lang="zh-CN" altLang="en-US" strike="noStrike" noProof="1">
                <a:solidFill>
                  <a:srgbClr val="FF0000"/>
                </a:solidFill>
              </a:rPr>
              <a:t>学院分团委</a:t>
            </a:r>
            <a:r>
              <a:rPr lang="en-US" altLang="zh-CN" strike="noStrike" noProof="1">
                <a:solidFill>
                  <a:srgbClr val="FF0000"/>
                </a:solidFill>
              </a:rPr>
              <a:t>xxx</a:t>
            </a:r>
            <a:r>
              <a:rPr lang="zh-CN" altLang="en-US" strike="noStrike" noProof="1">
                <a:solidFill>
                  <a:schemeClr val="tx1"/>
                </a:solidFill>
              </a:rPr>
              <a:t>（班级）</a:t>
            </a:r>
            <a:r>
              <a:rPr lang="zh-CN" altLang="en-US" strike="noStrike" noProof="1">
                <a:solidFill>
                  <a:srgbClr val="FF0000"/>
                </a:solidFill>
              </a:rPr>
              <a:t>团支部</a:t>
            </a:r>
            <a:endParaRPr lang="zh-CN" altLang="en-US" strike="noStrike" noProof="1">
              <a:solidFill>
                <a:srgbClr val="FF0000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7855585" y="4328795"/>
            <a:ext cx="3451225" cy="772160"/>
          </a:xfrm>
          <a:prstGeom prst="wedgeEllipseCallout">
            <a:avLst>
              <a:gd name="adj1" fmla="val -33808"/>
              <a:gd name="adj2" fmla="val 76944"/>
            </a:avLst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strike="noStrike" noProof="1">
                <a:solidFill>
                  <a:schemeClr val="tx1"/>
                </a:solidFill>
              </a:rPr>
              <a:t>《纪实簿》中这里有单独一栏需要</a:t>
            </a:r>
            <a:r>
              <a:rPr lang="zh-CN" strike="noStrike" noProof="1">
                <a:solidFill>
                  <a:srgbClr val="FF0000"/>
                </a:solidFill>
              </a:rPr>
              <a:t>盖章</a:t>
            </a:r>
            <a:endParaRPr lang="zh-CN" strike="noStrike" noProof="1">
              <a:solidFill>
                <a:srgbClr val="FF0000"/>
              </a:solidFill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8256905" y="977900"/>
            <a:ext cx="3451225" cy="1600200"/>
          </a:xfrm>
          <a:prstGeom prst="wedgeEllipseCallout">
            <a:avLst>
              <a:gd name="adj1" fmla="val -60708"/>
              <a:gd name="adj2" fmla="val 63849"/>
            </a:avLst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strike="noStrike" noProof="1">
                <a:solidFill>
                  <a:schemeClr val="tx1"/>
                </a:solidFill>
              </a:rPr>
              <a:t>该日期可与</a:t>
            </a:r>
            <a:r>
              <a:rPr lang="en-US" altLang="zh-CN" strike="noStrike" noProof="1">
                <a:solidFill>
                  <a:srgbClr val="FF0000"/>
                </a:solidFill>
              </a:rPr>
              <a:t>“</a:t>
            </a:r>
            <a:r>
              <a:rPr lang="zh-CN" altLang="en-US" strike="noStrike" noProof="1">
                <a:solidFill>
                  <a:srgbClr val="FF0000"/>
                </a:solidFill>
              </a:rPr>
              <a:t>定为发展对象时间</a:t>
            </a:r>
            <a:r>
              <a:rPr lang="en-US" altLang="zh-CN" strike="noStrike" noProof="1">
                <a:solidFill>
                  <a:srgbClr val="FF0000"/>
                </a:solidFill>
              </a:rPr>
              <a:t>”</a:t>
            </a:r>
            <a:r>
              <a:rPr lang="zh-CN" altLang="en-US" strike="noStrike" noProof="1">
                <a:solidFill>
                  <a:schemeClr val="tx1"/>
                </a:solidFill>
              </a:rPr>
              <a:t>一致</a:t>
            </a:r>
            <a:endParaRPr lang="zh-CN" altLang="en-US" strike="noStrike" noProof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82800" y="-9000"/>
            <a:ext cx="6026400" cy="6876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150" y="1420495"/>
            <a:ext cx="3241040" cy="199453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/>
              <a:t>公示必须盖章</a:t>
            </a:r>
            <a:endParaRPr lang="zh-CN" altLang="en-US" b="1"/>
          </a:p>
        </p:txBody>
      </p:sp>
      <p:sp>
        <p:nvSpPr>
          <p:cNvPr id="13" name="椭圆形标注 12"/>
          <p:cNvSpPr/>
          <p:nvPr/>
        </p:nvSpPr>
        <p:spPr>
          <a:xfrm>
            <a:off x="8982710" y="4572000"/>
            <a:ext cx="2462530" cy="1491615"/>
          </a:xfrm>
          <a:prstGeom prst="wedgeEllipseCallout">
            <a:avLst>
              <a:gd name="adj1" fmla="val -68501"/>
              <a:gd name="adj2" fmla="val 45657"/>
            </a:avLst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trike="noStrike" noProof="1">
                <a:solidFill>
                  <a:schemeClr val="tx1"/>
                </a:solidFill>
                <a:sym typeface="+mn-ea"/>
              </a:rPr>
              <a:t>该日期一般为</a:t>
            </a:r>
            <a:r>
              <a:rPr lang="en-US" altLang="zh-CN" strike="noStrike" noProof="1">
                <a:solidFill>
                  <a:schemeClr val="tx1"/>
                </a:solidFill>
                <a:sym typeface="+mn-ea"/>
              </a:rPr>
              <a:t>:</a:t>
            </a:r>
            <a:r>
              <a:rPr lang="zh-CN" strike="noStrike" noProof="1">
                <a:solidFill>
                  <a:srgbClr val="FF0000"/>
                </a:solidFill>
                <a:sym typeface="+mn-ea"/>
              </a:rPr>
              <a:t>公示时间</a:t>
            </a:r>
            <a:r>
              <a:rPr lang="en-US" altLang="zh-CN" strike="noStrike" noProof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trike="noStrike" noProof="1">
                <a:solidFill>
                  <a:srgbClr val="FF0000"/>
                </a:solidFill>
                <a:sym typeface="+mn-ea"/>
              </a:rPr>
              <a:t>天后</a:t>
            </a:r>
            <a:endParaRPr lang="zh-CN" altLang="en-US" strike="noStrike" noProof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66560" y="6063615"/>
            <a:ext cx="1797685" cy="2800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82800" y="-9000"/>
            <a:ext cx="6026400" cy="6876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150" y="1420495"/>
            <a:ext cx="3304540" cy="199453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zh-CN" altLang="en-US" b="1"/>
              <a:t>该日期与《入团志愿书》</a:t>
            </a:r>
            <a:r>
              <a:rPr lang="zh-CN" altLang="en-US" b="1">
                <a:solidFill>
                  <a:srgbClr val="FF0000"/>
                </a:solidFill>
              </a:rPr>
              <a:t>第</a:t>
            </a:r>
            <a:r>
              <a:rPr lang="en-US" altLang="zh-CN" b="1">
                <a:solidFill>
                  <a:srgbClr val="FF0000"/>
                </a:solidFill>
              </a:rPr>
              <a:t>7</a:t>
            </a:r>
            <a:r>
              <a:rPr lang="zh-CN" altLang="en-US" b="1">
                <a:solidFill>
                  <a:srgbClr val="FF0000"/>
                </a:solidFill>
              </a:rPr>
              <a:t>页</a:t>
            </a:r>
            <a:r>
              <a:rPr lang="zh-CN" altLang="en-US" b="1"/>
              <a:t>日期一致</a:t>
            </a:r>
            <a:endParaRPr lang="zh-CN" altLang="en-US" b="1"/>
          </a:p>
          <a:p>
            <a:pPr algn="l" fontAlgn="base"/>
            <a:r>
              <a:rPr lang="zh-CN" altLang="en-US" b="1">
                <a:sym typeface="+mn-ea"/>
              </a:rPr>
              <a:t>日期区间：</a:t>
            </a:r>
            <a:endParaRPr lang="zh-CN" altLang="en-US" strike="noStrike" noProof="1"/>
          </a:p>
          <a:p>
            <a:pPr algn="l" fontAlgn="base"/>
            <a:r>
              <a:rPr lang="zh-CN" altLang="en-US">
                <a:solidFill>
                  <a:srgbClr val="FF0000"/>
                </a:solidFill>
                <a:sym typeface="+mn-ea"/>
              </a:rPr>
              <a:t>（填写《入团志愿书》的日期，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XX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年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5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月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日）</a:t>
            </a:r>
            <a:endParaRPr lang="zh-CN" altLang="en-US" b="1"/>
          </a:p>
        </p:txBody>
      </p:sp>
      <p:sp>
        <p:nvSpPr>
          <p:cNvPr id="8" name="矩形 7"/>
          <p:cNvSpPr/>
          <p:nvPr/>
        </p:nvSpPr>
        <p:spPr>
          <a:xfrm>
            <a:off x="3933825" y="471805"/>
            <a:ext cx="1014730" cy="2800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矩形 3"/>
          <p:cNvSpPr/>
          <p:nvPr/>
        </p:nvSpPr>
        <p:spPr>
          <a:xfrm>
            <a:off x="3933825" y="5581015"/>
            <a:ext cx="1797685" cy="2800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9" name="椭圆形标注 28"/>
          <p:cNvSpPr/>
          <p:nvPr/>
        </p:nvSpPr>
        <p:spPr>
          <a:xfrm>
            <a:off x="57150" y="4260850"/>
            <a:ext cx="3451225" cy="1600200"/>
          </a:xfrm>
          <a:prstGeom prst="wedgeEllipseCallout">
            <a:avLst>
              <a:gd name="adj1" fmla="val 62272"/>
              <a:gd name="adj2" fmla="val 44484"/>
            </a:avLst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strike="noStrike" noProof="1">
                <a:solidFill>
                  <a:schemeClr val="tx1"/>
                </a:solidFill>
              </a:rPr>
              <a:t>凡涉及</a:t>
            </a:r>
            <a:r>
              <a:rPr lang="zh-CN" b="1" strike="noStrike" noProof="1">
                <a:solidFill>
                  <a:schemeClr val="tx1"/>
                </a:solidFill>
              </a:rPr>
              <a:t>支部名称</a:t>
            </a:r>
            <a:r>
              <a:rPr lang="zh-CN" strike="noStrike" noProof="1">
                <a:solidFill>
                  <a:schemeClr val="tx1"/>
                </a:solidFill>
              </a:rPr>
              <a:t>均为：</a:t>
            </a:r>
            <a:endParaRPr lang="zh-CN" strike="noStrike" noProof="1">
              <a:solidFill>
                <a:schemeClr val="tx1"/>
              </a:solidFill>
            </a:endParaRPr>
          </a:p>
          <a:p>
            <a:pPr algn="ctr" fontAlgn="base"/>
            <a:r>
              <a:rPr lang="zh-CN" strike="noStrike" noProof="1">
                <a:solidFill>
                  <a:srgbClr val="FF0000"/>
                </a:solidFill>
              </a:rPr>
              <a:t>江苏省三江学院</a:t>
            </a:r>
            <a:r>
              <a:rPr lang="en-US" altLang="zh-CN" strike="noStrike" noProof="1">
                <a:solidFill>
                  <a:srgbClr val="FF0000"/>
                </a:solidFill>
              </a:rPr>
              <a:t>xxx</a:t>
            </a:r>
            <a:r>
              <a:rPr lang="zh-CN" altLang="en-US" strike="noStrike" noProof="1">
                <a:solidFill>
                  <a:srgbClr val="FF0000"/>
                </a:solidFill>
              </a:rPr>
              <a:t>学院分团委</a:t>
            </a:r>
            <a:r>
              <a:rPr lang="en-US" altLang="zh-CN" strike="noStrike" noProof="1">
                <a:solidFill>
                  <a:srgbClr val="FF0000"/>
                </a:solidFill>
              </a:rPr>
              <a:t>xxx</a:t>
            </a:r>
            <a:r>
              <a:rPr lang="zh-CN" altLang="en-US" strike="noStrike" noProof="1">
                <a:solidFill>
                  <a:schemeClr val="tx1"/>
                </a:solidFill>
              </a:rPr>
              <a:t>（班级）</a:t>
            </a:r>
            <a:r>
              <a:rPr lang="zh-CN" altLang="en-US" strike="noStrike" noProof="1">
                <a:solidFill>
                  <a:srgbClr val="FF0000"/>
                </a:solidFill>
              </a:rPr>
              <a:t>团支部</a:t>
            </a:r>
            <a:endParaRPr lang="zh-CN" altLang="en-US" strike="noStrike" noProof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82800" y="-9000"/>
            <a:ext cx="6026400" cy="6876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150" y="1420495"/>
            <a:ext cx="3241040" cy="199453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/>
              <a:t>公示必须盖章</a:t>
            </a:r>
            <a:endParaRPr lang="zh-CN" altLang="en-US" b="1"/>
          </a:p>
        </p:txBody>
      </p:sp>
      <p:sp>
        <p:nvSpPr>
          <p:cNvPr id="8" name="矩形 7"/>
          <p:cNvSpPr/>
          <p:nvPr/>
        </p:nvSpPr>
        <p:spPr>
          <a:xfrm>
            <a:off x="6830060" y="4988560"/>
            <a:ext cx="1797685" cy="2800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3" name="椭圆形标注 12"/>
          <p:cNvSpPr/>
          <p:nvPr/>
        </p:nvSpPr>
        <p:spPr>
          <a:xfrm>
            <a:off x="9018905" y="3551555"/>
            <a:ext cx="2462530" cy="1491615"/>
          </a:xfrm>
          <a:prstGeom prst="wedgeEllipseCallout">
            <a:avLst>
              <a:gd name="adj1" fmla="val -68501"/>
              <a:gd name="adj2" fmla="val 45657"/>
            </a:avLst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trike="noStrike" noProof="1">
                <a:solidFill>
                  <a:schemeClr val="tx1"/>
                </a:solidFill>
                <a:sym typeface="+mn-ea"/>
              </a:rPr>
              <a:t>该日期一般为</a:t>
            </a:r>
            <a:r>
              <a:rPr lang="en-US" altLang="zh-CN" strike="noStrike" noProof="1">
                <a:solidFill>
                  <a:schemeClr val="tx1"/>
                </a:solidFill>
                <a:sym typeface="+mn-ea"/>
              </a:rPr>
              <a:t>:</a:t>
            </a:r>
            <a:r>
              <a:rPr lang="zh-CN" strike="noStrike" noProof="1">
                <a:solidFill>
                  <a:srgbClr val="FF0000"/>
                </a:solidFill>
                <a:sym typeface="+mn-ea"/>
              </a:rPr>
              <a:t>公示时间</a:t>
            </a:r>
            <a:r>
              <a:rPr lang="en-US" altLang="zh-CN" strike="noStrike" noProof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trike="noStrike" noProof="1">
                <a:solidFill>
                  <a:srgbClr val="FF0000"/>
                </a:solidFill>
                <a:sym typeface="+mn-ea"/>
              </a:rPr>
              <a:t>天后</a:t>
            </a:r>
            <a:endParaRPr lang="zh-CN" altLang="en-US" strike="noStrike" noProof="1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82800" y="-9000"/>
            <a:ext cx="6026400" cy="6876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238183" y="0"/>
            <a:ext cx="60264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84470" y="2002790"/>
            <a:ext cx="3415665" cy="4603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solidFill>
                  <a:srgbClr val="FF0000"/>
                </a:solidFill>
              </a:rPr>
              <a:t>本页如实填写即可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82800" y="-9000"/>
            <a:ext cx="6026400" cy="6876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150" y="1420495"/>
            <a:ext cx="3241040" cy="199453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/>
              <a:t>《入团志愿书》填写日期应与</a:t>
            </a:r>
            <a:r>
              <a:rPr lang="zh-CN" altLang="en-US">
                <a:solidFill>
                  <a:srgbClr val="FF0000"/>
                </a:solidFill>
              </a:rPr>
              <a:t>第</a:t>
            </a:r>
            <a:r>
              <a:rPr lang="en-US" altLang="zh-CN">
                <a:solidFill>
                  <a:srgbClr val="FF0000"/>
                </a:solidFill>
              </a:rPr>
              <a:t>3</a:t>
            </a:r>
            <a:r>
              <a:rPr lang="zh-CN" altLang="en-US">
                <a:solidFill>
                  <a:srgbClr val="FF0000"/>
                </a:solidFill>
              </a:rPr>
              <a:t>页第</a:t>
            </a:r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>
                <a:solidFill>
                  <a:srgbClr val="FF0000"/>
                </a:solidFill>
              </a:rPr>
              <a:t>栏</a:t>
            </a:r>
            <a:r>
              <a:rPr lang="en-US" altLang="zh-CN"/>
              <a:t>“</a:t>
            </a:r>
            <a:r>
              <a:rPr lang="zh-CN" altLang="en-US"/>
              <a:t>递</a:t>
            </a:r>
            <a:r>
              <a:rPr lang="zh-CN" altLang="en-US">
                <a:solidFill>
                  <a:srgbClr val="FF0000"/>
                </a:solidFill>
              </a:rPr>
              <a:t>交入团申请书时间</a:t>
            </a:r>
            <a:r>
              <a:rPr lang="en-US" altLang="zh-CN"/>
              <a:t>”</a:t>
            </a:r>
            <a:r>
              <a:rPr lang="zh-CN" altLang="en-US" b="1"/>
              <a:t>一致</a:t>
            </a:r>
            <a:endParaRPr lang="zh-CN" altLang="en-US" b="1"/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7001510" y="3933825"/>
            <a:ext cx="1202055" cy="15494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82800" y="-9000"/>
            <a:ext cx="6026400" cy="6876000"/>
          </a:xfrm>
          <a:prstGeom prst="rect">
            <a:avLst/>
          </a:prstGeom>
        </p:spPr>
      </p:pic>
      <p:sp>
        <p:nvSpPr>
          <p:cNvPr id="29" name="椭圆形标注 28"/>
          <p:cNvSpPr/>
          <p:nvPr/>
        </p:nvSpPr>
        <p:spPr>
          <a:xfrm>
            <a:off x="0" y="1342390"/>
            <a:ext cx="3642995" cy="2037080"/>
          </a:xfrm>
          <a:prstGeom prst="wedgeEllipseCallout">
            <a:avLst>
              <a:gd name="adj1" fmla="val 44178"/>
              <a:gd name="adj2" fmla="val -79457"/>
            </a:avLst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递交入团申请书时间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”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应与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第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页《入团申请书》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填写时间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一致，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且应比定为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入团积极分子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的时间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至少早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个月</a:t>
            </a:r>
            <a:endParaRPr lang="zh-CN" altLang="en-US" strike="noStrike" noProof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12280" y="3185795"/>
            <a:ext cx="1797685" cy="2800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6793865" y="4497070"/>
            <a:ext cx="1797685" cy="2800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9" name="矩形 8"/>
          <p:cNvSpPr/>
          <p:nvPr/>
        </p:nvSpPr>
        <p:spPr>
          <a:xfrm>
            <a:off x="6812280" y="2056130"/>
            <a:ext cx="1797685" cy="2800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0" name="矩形 9"/>
          <p:cNvSpPr/>
          <p:nvPr/>
        </p:nvSpPr>
        <p:spPr>
          <a:xfrm>
            <a:off x="4325620" y="4278630"/>
            <a:ext cx="1096645" cy="2800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2" name="椭圆形标注 11"/>
          <p:cNvSpPr/>
          <p:nvPr/>
        </p:nvSpPr>
        <p:spPr>
          <a:xfrm>
            <a:off x="8591550" y="1887855"/>
            <a:ext cx="3601085" cy="1491615"/>
          </a:xfrm>
          <a:prstGeom prst="wedgeEllipseCallout">
            <a:avLst>
              <a:gd name="adj1" fmla="val -66071"/>
              <a:gd name="adj2" fmla="val -2556"/>
            </a:avLst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trike="noStrike" noProof="1">
                <a:solidFill>
                  <a:schemeClr val="tx1"/>
                </a:solidFill>
                <a:sym typeface="+mn-ea"/>
              </a:rPr>
              <a:t>该日期在</a:t>
            </a:r>
            <a:r>
              <a:rPr lang="en-US" altLang="zh-CN" strike="noStrike" noProof="1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 strike="noStrike" noProof="1">
                <a:solidFill>
                  <a:srgbClr val="FF0000"/>
                </a:solidFill>
                <a:sym typeface="+mn-ea"/>
              </a:rPr>
              <a:t>递交入团申请书时间</a:t>
            </a:r>
            <a:r>
              <a:rPr lang="en-US" altLang="zh-CN" strike="noStrike" noProof="1">
                <a:solidFill>
                  <a:schemeClr val="tx1"/>
                </a:solidFill>
                <a:sym typeface="+mn-ea"/>
              </a:rPr>
              <a:t>”</a:t>
            </a:r>
            <a:r>
              <a:rPr lang="zh-CN" altLang="en-US" strike="noStrike" noProof="1">
                <a:solidFill>
                  <a:schemeClr val="tx1"/>
                </a:solidFill>
                <a:sym typeface="+mn-ea"/>
              </a:rPr>
              <a:t>和</a:t>
            </a:r>
            <a:r>
              <a:rPr lang="en-US" altLang="zh-CN" strike="noStrike" noProof="1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 strike="noStrike" noProof="1">
                <a:solidFill>
                  <a:srgbClr val="FF0000"/>
                </a:solidFill>
                <a:sym typeface="+mn-ea"/>
              </a:rPr>
              <a:t>定为积极入团积极分子时间</a:t>
            </a:r>
            <a:r>
              <a:rPr lang="en-US" altLang="zh-CN" strike="noStrike" noProof="1">
                <a:solidFill>
                  <a:schemeClr val="tx1"/>
                </a:solidFill>
                <a:sym typeface="+mn-ea"/>
              </a:rPr>
              <a:t>”</a:t>
            </a:r>
            <a:r>
              <a:rPr lang="zh-CN" strike="noStrike" noProof="1">
                <a:solidFill>
                  <a:schemeClr val="tx1"/>
                </a:solidFill>
                <a:sym typeface="+mn-ea"/>
              </a:rPr>
              <a:t>之间即可</a:t>
            </a:r>
            <a:endParaRPr lang="zh-CN" strike="noStrike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椭圆形标注 12"/>
          <p:cNvSpPr/>
          <p:nvPr/>
        </p:nvSpPr>
        <p:spPr>
          <a:xfrm>
            <a:off x="9192260" y="3933825"/>
            <a:ext cx="2999740" cy="1491615"/>
          </a:xfrm>
          <a:prstGeom prst="wedgeEllipseCallout">
            <a:avLst>
              <a:gd name="adj1" fmla="val -66071"/>
              <a:gd name="adj2" fmla="val -2556"/>
            </a:avLst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trike="noStrike" noProof="1">
                <a:solidFill>
                  <a:schemeClr val="tx1"/>
                </a:solidFill>
                <a:sym typeface="+mn-ea"/>
              </a:rPr>
              <a:t>该日期与</a:t>
            </a:r>
            <a:r>
              <a:rPr lang="en-US" altLang="zh-CN" strike="noStrike" noProof="1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 strike="noStrike" noProof="1">
                <a:solidFill>
                  <a:srgbClr val="FF0000"/>
                </a:solidFill>
                <a:sym typeface="+mn-ea"/>
              </a:rPr>
              <a:t>定为入团积极分子时间</a:t>
            </a:r>
            <a:r>
              <a:rPr lang="en-US" altLang="zh-CN" strike="noStrike" noProof="1">
                <a:solidFill>
                  <a:schemeClr val="tx1"/>
                </a:solidFill>
                <a:sym typeface="+mn-ea"/>
              </a:rPr>
              <a:t>”</a:t>
            </a:r>
            <a:r>
              <a:rPr lang="zh-CN" altLang="en-US" strike="noStrike" noProof="1">
                <a:solidFill>
                  <a:schemeClr val="tx1"/>
                </a:solidFill>
                <a:sym typeface="+mn-ea"/>
              </a:rPr>
              <a:t>一致</a:t>
            </a:r>
            <a:endParaRPr lang="zh-CN" altLang="en-US" strike="noStrike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00725" y="4878705"/>
            <a:ext cx="1697990" cy="2800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5" name="椭圆形标注 14"/>
          <p:cNvSpPr/>
          <p:nvPr/>
        </p:nvSpPr>
        <p:spPr>
          <a:xfrm>
            <a:off x="321310" y="4497070"/>
            <a:ext cx="2999740" cy="1491615"/>
          </a:xfrm>
          <a:prstGeom prst="wedgeEllipseCallout">
            <a:avLst>
              <a:gd name="adj1" fmla="val 129445"/>
              <a:gd name="adj2" fmla="val -20285"/>
            </a:avLst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trike="noStrike" noProof="1">
                <a:solidFill>
                  <a:schemeClr val="tx1"/>
                </a:solidFill>
                <a:sym typeface="+mn-ea"/>
              </a:rPr>
              <a:t>该日期可与</a:t>
            </a:r>
            <a:r>
              <a:rPr lang="en-US" altLang="zh-CN" strike="noStrike" noProof="1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 strike="noStrike" noProof="1">
                <a:solidFill>
                  <a:srgbClr val="FF0000"/>
                </a:solidFill>
                <a:sym typeface="+mn-ea"/>
              </a:rPr>
              <a:t>定为入团积极分子时间</a:t>
            </a:r>
            <a:r>
              <a:rPr lang="en-US" altLang="zh-CN" strike="noStrike" noProof="1">
                <a:solidFill>
                  <a:schemeClr val="tx1"/>
                </a:solidFill>
                <a:sym typeface="+mn-ea"/>
              </a:rPr>
              <a:t>”</a:t>
            </a:r>
            <a:r>
              <a:rPr lang="zh-CN" altLang="en-US" strike="noStrike" noProof="1">
                <a:solidFill>
                  <a:schemeClr val="tx1"/>
                </a:solidFill>
                <a:sym typeface="+mn-ea"/>
              </a:rPr>
              <a:t>一致</a:t>
            </a:r>
            <a:endParaRPr lang="zh-CN" altLang="en-US" strike="noStrike" noProof="1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82800" y="-9000"/>
            <a:ext cx="6026400" cy="6876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150" y="1420495"/>
            <a:ext cx="3241040" cy="199453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b="1"/>
              <a:t>公示必须盖章</a:t>
            </a:r>
            <a:endParaRPr lang="zh-CN" altLang="en-US" b="1"/>
          </a:p>
        </p:txBody>
      </p:sp>
      <p:sp>
        <p:nvSpPr>
          <p:cNvPr id="8" name="矩形 7"/>
          <p:cNvSpPr/>
          <p:nvPr/>
        </p:nvSpPr>
        <p:spPr>
          <a:xfrm>
            <a:off x="7003415" y="6063615"/>
            <a:ext cx="1797685" cy="2800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3" name="椭圆形标注 12"/>
          <p:cNvSpPr/>
          <p:nvPr/>
        </p:nvSpPr>
        <p:spPr>
          <a:xfrm>
            <a:off x="8982710" y="4572000"/>
            <a:ext cx="2462530" cy="1491615"/>
          </a:xfrm>
          <a:prstGeom prst="wedgeEllipseCallout">
            <a:avLst>
              <a:gd name="adj1" fmla="val -68501"/>
              <a:gd name="adj2" fmla="val 45657"/>
            </a:avLst>
          </a:prstGeom>
          <a:noFill/>
          <a:ln w="190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trike="noStrike" noProof="1">
                <a:solidFill>
                  <a:schemeClr val="tx1"/>
                </a:solidFill>
                <a:sym typeface="+mn-ea"/>
              </a:rPr>
              <a:t>该日期一般为</a:t>
            </a:r>
            <a:r>
              <a:rPr lang="en-US" altLang="zh-CN" strike="noStrike" noProof="1">
                <a:solidFill>
                  <a:schemeClr val="tx1"/>
                </a:solidFill>
                <a:sym typeface="+mn-ea"/>
              </a:rPr>
              <a:t>:</a:t>
            </a:r>
            <a:r>
              <a:rPr lang="zh-CN" strike="noStrike" noProof="1">
                <a:solidFill>
                  <a:srgbClr val="FF0000"/>
                </a:solidFill>
                <a:sym typeface="+mn-ea"/>
              </a:rPr>
              <a:t>公示时间</a:t>
            </a:r>
            <a:r>
              <a:rPr lang="en-US" altLang="zh-CN" strike="noStrike" noProof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trike="noStrike" noProof="1">
                <a:solidFill>
                  <a:srgbClr val="FF0000"/>
                </a:solidFill>
                <a:sym typeface="+mn-ea"/>
              </a:rPr>
              <a:t>天后</a:t>
            </a:r>
            <a:endParaRPr lang="zh-CN" altLang="en-US" strike="noStrike" noProof="1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82800" y="-9000"/>
            <a:ext cx="6026400" cy="6876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150" y="728980"/>
            <a:ext cx="3805555" cy="466979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、内容：毛泽东思想、邓小平理论、三个代表重要思想、科学发展观、习近平总书记系列讲话重要内容、团章、团情团史、团的优良传统等。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ps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：此页填写内容应与《入团志愿书》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第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页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内容一致。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、日期：成为入团积极分子之后、确定为发展对象之前。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ps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：需在培养考察期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3-6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个月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内完成。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、一般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个月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1-3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次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不宜超过四次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。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学时：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大于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8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学时。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、培训记录共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页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栏，需填满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栏，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最多空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栏。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、所填写日期区间为：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[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确定为入团积极分子时间，定为发展对象时间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]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11950" y="5954395"/>
            <a:ext cx="1797685" cy="2800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矩形 3"/>
          <p:cNvSpPr/>
          <p:nvPr/>
        </p:nvSpPr>
        <p:spPr>
          <a:xfrm>
            <a:off x="6711950" y="2146935"/>
            <a:ext cx="1797685" cy="2800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" name="矩形 4"/>
          <p:cNvSpPr/>
          <p:nvPr/>
        </p:nvSpPr>
        <p:spPr>
          <a:xfrm>
            <a:off x="6711950" y="4050665"/>
            <a:ext cx="1797685" cy="2800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82800" y="-9000"/>
            <a:ext cx="6026400" cy="6876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02145" y="3922395"/>
            <a:ext cx="1797685" cy="2800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" name="矩形 2"/>
          <p:cNvSpPr/>
          <p:nvPr/>
        </p:nvSpPr>
        <p:spPr>
          <a:xfrm>
            <a:off x="7002145" y="1837055"/>
            <a:ext cx="1797685" cy="2800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矩形 3"/>
          <p:cNvSpPr/>
          <p:nvPr/>
        </p:nvSpPr>
        <p:spPr>
          <a:xfrm>
            <a:off x="7002145" y="6007735"/>
            <a:ext cx="1797685" cy="2800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082800" y="-9000"/>
            <a:ext cx="6026400" cy="6876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38645" y="1873885"/>
            <a:ext cx="1797685" cy="2800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" name="矩形 2"/>
          <p:cNvSpPr/>
          <p:nvPr/>
        </p:nvSpPr>
        <p:spPr>
          <a:xfrm>
            <a:off x="6938645" y="3881120"/>
            <a:ext cx="1797685" cy="2800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4" name="矩形 3"/>
          <p:cNvSpPr/>
          <p:nvPr/>
        </p:nvSpPr>
        <p:spPr>
          <a:xfrm>
            <a:off x="6938645" y="5888990"/>
            <a:ext cx="1797685" cy="2800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UNIT_PLACING_PICTURE_USER_VIEWPORT" val="{&quot;height&quot;:9132,&quot;width&quot;:8052}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新版空白演示配色">
    <a:dk1>
      <a:srgbClr val="000000"/>
    </a:dk1>
    <a:lt1>
      <a:srgbClr val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WPS 演示</Application>
  <PresentationFormat>宽屏</PresentationFormat>
  <Paragraphs>65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Times New Roman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想一份安宁ゞ</cp:lastModifiedBy>
  <cp:revision>174</cp:revision>
  <dcterms:created xsi:type="dcterms:W3CDTF">2019-06-19T02:08:00Z</dcterms:created>
  <dcterms:modified xsi:type="dcterms:W3CDTF">2021-10-27T14:07:16Z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CF52C74972C34F69A587BC0E635BA327</vt:lpwstr>
  </property>
</Properties>
</file>