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5" name="图片 64" descr="图片包含 游戏机, 盘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1" y="6271303"/>
            <a:ext cx="10408642" cy="101646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43575" y="701164"/>
            <a:ext cx="9931162" cy="3293432"/>
            <a:chOff x="1143575" y="644014"/>
            <a:chExt cx="9931162" cy="3293432"/>
          </a:xfrm>
        </p:grpSpPr>
        <p:grpSp>
          <p:nvGrpSpPr>
            <p:cNvPr id="66" name="组合 65"/>
            <p:cNvGrpSpPr/>
            <p:nvPr/>
          </p:nvGrpSpPr>
          <p:grpSpPr>
            <a:xfrm>
              <a:off x="2493593" y="644014"/>
              <a:ext cx="7313827" cy="2990393"/>
              <a:chOff x="2493593" y="703008"/>
              <a:chExt cx="7313827" cy="2990393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2493593" y="703008"/>
                <a:ext cx="2110740" cy="255460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600" b="1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white"/>
                        </a:gs>
                        <a:gs pos="61000">
                          <a:srgbClr val="E8B065"/>
                        </a:gs>
                      </a:gsLst>
                      <a:lin ang="2700000" scaled="0"/>
                      <a:tileRect/>
                    </a:gradFill>
                    <a:effectLst>
                      <a:outerShdw blurRad="50800" dist="38100" dir="5400000" algn="t" rotWithShape="0">
                        <a:prstClr val="black">
                          <a:alpha val="33000"/>
                        </a:prstClr>
                      </a:outerShdw>
                    </a:effectLst>
                    <a:uLnTx/>
                    <a:uFillTx/>
                    <a:latin typeface="汉仪许静行楷W" panose="00020600040101010101" pitchFamily="18" charset="-122"/>
                    <a:ea typeface="汉仪许静行楷W" panose="00020600040101010101" pitchFamily="18" charset="-122"/>
                  </a:rPr>
                  <a:t>团</a:t>
                </a:r>
                <a:endParaRPr kumimoji="0" lang="zh-CN" altLang="en-US" sz="166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154971" y="1087778"/>
                <a:ext cx="2110740" cy="255460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600" b="1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white"/>
                        </a:gs>
                        <a:gs pos="61000">
                          <a:srgbClr val="E8B065"/>
                        </a:gs>
                      </a:gsLst>
                      <a:lin ang="2700000" scaled="0"/>
                      <a:tileRect/>
                    </a:gradFill>
                    <a:effectLst>
                      <a:outerShdw blurRad="50800" dist="38100" dir="5400000" algn="t" rotWithShape="0">
                        <a:prstClr val="black">
                          <a:alpha val="33000"/>
                        </a:prstClr>
                      </a:outerShdw>
                    </a:effectLst>
                    <a:uLnTx/>
                    <a:uFillTx/>
                    <a:latin typeface="汉仪许静行楷W" panose="00020600040101010101" pitchFamily="18" charset="-122"/>
                    <a:ea typeface="汉仪许静行楷W" panose="00020600040101010101" pitchFamily="18" charset="-122"/>
                  </a:rPr>
                  <a:t>员</a:t>
                </a:r>
                <a:endParaRPr kumimoji="0" lang="zh-CN" altLang="en-US" sz="166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817895" y="779980"/>
                <a:ext cx="2110740" cy="255460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600" b="1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white"/>
                        </a:gs>
                        <a:gs pos="61000">
                          <a:srgbClr val="E8B065"/>
                        </a:gs>
                      </a:gsLst>
                      <a:lin ang="2700000" scaled="0"/>
                      <a:tileRect/>
                    </a:gradFill>
                    <a:effectLst>
                      <a:outerShdw blurRad="50800" dist="38100" dir="5400000" algn="t" rotWithShape="0">
                        <a:prstClr val="black">
                          <a:alpha val="33000"/>
                        </a:prstClr>
                      </a:outerShdw>
                    </a:effectLst>
                    <a:uLnTx/>
                    <a:uFillTx/>
                    <a:latin typeface="汉仪许静行楷W" panose="00020600040101010101" pitchFamily="18" charset="-122"/>
                    <a:ea typeface="汉仪许静行楷W" panose="00020600040101010101" pitchFamily="18" charset="-122"/>
                  </a:rPr>
                  <a:t>教</a:t>
                </a:r>
                <a:endParaRPr kumimoji="0" lang="zh-CN" altLang="en-US" sz="166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660004" y="1138796"/>
                <a:ext cx="2110740" cy="255460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600" b="1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white"/>
                        </a:gs>
                        <a:gs pos="61000">
                          <a:srgbClr val="E8B065"/>
                        </a:gs>
                      </a:gsLst>
                      <a:lin ang="2700000" scaled="0"/>
                      <a:tileRect/>
                    </a:gradFill>
                    <a:effectLst>
                      <a:outerShdw blurRad="50800" dist="38100" dir="5400000" algn="t" rotWithShape="0">
                        <a:prstClr val="black">
                          <a:alpha val="33000"/>
                        </a:prstClr>
                      </a:outerShdw>
                    </a:effectLst>
                    <a:uLnTx/>
                    <a:uFillTx/>
                    <a:latin typeface="汉仪许静行楷W" panose="00020600040101010101" pitchFamily="18" charset="-122"/>
                    <a:ea typeface="汉仪许静行楷W" panose="00020600040101010101" pitchFamily="18" charset="-122"/>
                  </a:rPr>
                  <a:t>育</a:t>
                </a:r>
                <a:endParaRPr kumimoji="0" lang="zh-CN" altLang="en-US" sz="166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endParaRPr>
              </a:p>
            </p:txBody>
          </p:sp>
          <p:pic>
            <p:nvPicPr>
              <p:cNvPr id="41" name="图片 40" descr="图片包含 屏幕截图&#10;&#10;描述已自动生成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044230" y="2486953"/>
                <a:ext cx="1895811" cy="358009"/>
              </a:xfrm>
              <a:prstGeom prst="rect">
                <a:avLst/>
              </a:prstGeom>
            </p:spPr>
          </p:pic>
          <p:pic>
            <p:nvPicPr>
              <p:cNvPr id="42" name="图片 41" descr="图片包含 屏幕截图&#10;&#10;描述已自动生成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7911609" y="2007041"/>
                <a:ext cx="1895811" cy="358009"/>
              </a:xfrm>
              <a:prstGeom prst="rect">
                <a:avLst/>
              </a:prstGeom>
            </p:spPr>
          </p:pic>
        </p:grpSp>
        <p:grpSp>
          <p:nvGrpSpPr>
            <p:cNvPr id="55" name="组合 54"/>
            <p:cNvGrpSpPr/>
            <p:nvPr/>
          </p:nvGrpSpPr>
          <p:grpSpPr>
            <a:xfrm rot="0">
              <a:off x="1143575" y="3791202"/>
              <a:ext cx="9931162" cy="146244"/>
              <a:chOff x="954891" y="3821168"/>
              <a:chExt cx="9931162" cy="146244"/>
            </a:xfrm>
          </p:grpSpPr>
          <p:grpSp>
            <p:nvGrpSpPr>
              <p:cNvPr id="44" name="组合 43"/>
              <p:cNvGrpSpPr/>
              <p:nvPr/>
            </p:nvGrpSpPr>
            <p:grpSpPr>
              <a:xfrm flipH="1">
                <a:off x="9483678" y="3821168"/>
                <a:ext cx="1402375" cy="146244"/>
                <a:chOff x="2718545" y="3606259"/>
                <a:chExt cx="1838568" cy="191731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 flipH="1">
                  <a:off x="4317757" y="3606259"/>
                  <a:ext cx="239356" cy="191731"/>
                  <a:chOff x="3287726" y="3626832"/>
                  <a:chExt cx="239356" cy="191731"/>
                </a:xfrm>
              </p:grpSpPr>
              <p:sp>
                <p:nvSpPr>
                  <p:cNvPr id="47" name="矩形 46"/>
                  <p:cNvSpPr/>
                  <p:nvPr/>
                </p:nvSpPr>
                <p:spPr>
                  <a:xfrm rot="2673520">
                    <a:off x="3335351" y="3626832"/>
                    <a:ext cx="191731" cy="191731"/>
                  </a:xfrm>
                  <a:prstGeom prst="rect">
                    <a:avLst/>
                  </a:prstGeom>
                  <a:noFill/>
                  <a:ln w="6350">
                    <a:gradFill>
                      <a:gsLst>
                        <a:gs pos="0">
                          <a:srgbClr val="FEC57A">
                            <a:alpha val="83000"/>
                          </a:srgbClr>
                        </a:gs>
                        <a:gs pos="100000">
                          <a:srgbClr val="FEC57A">
                            <a:alpha val="67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 rot="2673520">
                    <a:off x="3287726" y="3626832"/>
                    <a:ext cx="191731" cy="191731"/>
                  </a:xfrm>
                  <a:prstGeom prst="rect">
                    <a:avLst/>
                  </a:prstGeom>
                  <a:gradFill>
                    <a:gsLst>
                      <a:gs pos="0">
                        <a:srgbClr val="FEDDB0"/>
                      </a:gs>
                      <a:gs pos="61000">
                        <a:srgbClr val="E8B065"/>
                      </a:gs>
                    </a:gsLst>
                    <a:lin ang="2700000" scaled="0"/>
                  </a:gradFill>
                  <a:ln>
                    <a:gradFill>
                      <a:gsLst>
                        <a:gs pos="0">
                          <a:srgbClr val="FEC57A"/>
                        </a:gs>
                        <a:gs pos="100000">
                          <a:srgbClr val="FEC57A">
                            <a:alpha val="39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46" name="直接连接符 45"/>
                <p:cNvCxnSpPr/>
                <p:nvPr/>
              </p:nvCxnSpPr>
              <p:spPr>
                <a:xfrm>
                  <a:off x="2718545" y="3696613"/>
                  <a:ext cx="1559532" cy="0"/>
                </a:xfrm>
                <a:prstGeom prst="line">
                  <a:avLst/>
                </a:prstGeom>
                <a:ln>
                  <a:gradFill>
                    <a:gsLst>
                      <a:gs pos="0">
                        <a:srgbClr val="FEC57A">
                          <a:alpha val="0"/>
                        </a:srgbClr>
                      </a:gs>
                      <a:gs pos="100000">
                        <a:srgbClr val="FEC57A"/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组合 48"/>
              <p:cNvGrpSpPr/>
              <p:nvPr/>
            </p:nvGrpSpPr>
            <p:grpSpPr>
              <a:xfrm rot="10800000" flipH="1">
                <a:off x="954891" y="3821168"/>
                <a:ext cx="1379515" cy="146244"/>
                <a:chOff x="2748515" y="3606259"/>
                <a:chExt cx="1808598" cy="191731"/>
              </a:xfrm>
            </p:grpSpPr>
            <p:grpSp>
              <p:nvGrpSpPr>
                <p:cNvPr id="50" name="组合 49"/>
                <p:cNvGrpSpPr/>
                <p:nvPr/>
              </p:nvGrpSpPr>
              <p:grpSpPr>
                <a:xfrm flipH="1">
                  <a:off x="4317757" y="3606259"/>
                  <a:ext cx="239356" cy="191731"/>
                  <a:chOff x="3287726" y="3626832"/>
                  <a:chExt cx="239356" cy="191731"/>
                </a:xfrm>
              </p:grpSpPr>
              <p:sp>
                <p:nvSpPr>
                  <p:cNvPr id="52" name="矩形 51"/>
                  <p:cNvSpPr/>
                  <p:nvPr/>
                </p:nvSpPr>
                <p:spPr>
                  <a:xfrm rot="2673520">
                    <a:off x="3335351" y="3626832"/>
                    <a:ext cx="191731" cy="191731"/>
                  </a:xfrm>
                  <a:prstGeom prst="rect">
                    <a:avLst/>
                  </a:prstGeom>
                  <a:noFill/>
                  <a:ln w="6350">
                    <a:gradFill>
                      <a:gsLst>
                        <a:gs pos="0">
                          <a:srgbClr val="FEC57A">
                            <a:alpha val="83000"/>
                          </a:srgbClr>
                        </a:gs>
                        <a:gs pos="100000">
                          <a:srgbClr val="FEC57A">
                            <a:alpha val="67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" name="矩形 52"/>
                  <p:cNvSpPr/>
                  <p:nvPr/>
                </p:nvSpPr>
                <p:spPr>
                  <a:xfrm rot="2673520">
                    <a:off x="3287726" y="3626832"/>
                    <a:ext cx="191731" cy="191731"/>
                  </a:xfrm>
                  <a:prstGeom prst="rect">
                    <a:avLst/>
                  </a:prstGeom>
                  <a:gradFill>
                    <a:gsLst>
                      <a:gs pos="0">
                        <a:srgbClr val="FEDDB0"/>
                      </a:gs>
                      <a:gs pos="61000">
                        <a:srgbClr val="E8B065"/>
                      </a:gs>
                    </a:gsLst>
                    <a:lin ang="2700000" scaled="0"/>
                  </a:gradFill>
                  <a:ln>
                    <a:gradFill>
                      <a:gsLst>
                        <a:gs pos="0">
                          <a:srgbClr val="FEC57A"/>
                        </a:gs>
                        <a:gs pos="100000">
                          <a:srgbClr val="FEC57A">
                            <a:alpha val="39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51" name="直接连接符 50"/>
                <p:cNvCxnSpPr/>
                <p:nvPr/>
              </p:nvCxnSpPr>
              <p:spPr>
                <a:xfrm>
                  <a:off x="2748515" y="3696613"/>
                  <a:ext cx="1559532" cy="0"/>
                </a:xfrm>
                <a:prstGeom prst="line">
                  <a:avLst/>
                </a:prstGeom>
                <a:ln>
                  <a:gradFill>
                    <a:gsLst>
                      <a:gs pos="0">
                        <a:srgbClr val="FEC57A">
                          <a:alpha val="0"/>
                        </a:srgbClr>
                      </a:gs>
                      <a:gs pos="100000">
                        <a:srgbClr val="FEC57A"/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16906">
            <a:off x="9034714" y="126146"/>
            <a:ext cx="3462828" cy="270685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43575" y="3725294"/>
            <a:ext cx="9908302" cy="430530"/>
            <a:chOff x="1129061" y="3698110"/>
            <a:chExt cx="9908302" cy="430530"/>
          </a:xfrm>
        </p:grpSpPr>
        <p:sp>
          <p:nvSpPr>
            <p:cNvPr id="4" name="文本框 3"/>
            <p:cNvSpPr txBox="1"/>
            <p:nvPr/>
          </p:nvSpPr>
          <p:spPr>
            <a:xfrm>
              <a:off x="3767686" y="3698110"/>
              <a:ext cx="4631055" cy="4305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7500" b="0" i="0" u="none" strike="noStrike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</a:defRPr>
              </a:lvl1pPr>
            </a:lstStyle>
            <a:p>
              <a:r>
                <a:rPr lang="zh-CN" altLang="en-US" sz="2800" b="1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中国共产主义青年团入团仪式</a:t>
              </a:r>
              <a:endParaRPr lang="zh-CN" altLang="en-US" sz="28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129061" y="3821168"/>
              <a:ext cx="9908302" cy="146244"/>
              <a:chOff x="954891" y="3821168"/>
              <a:chExt cx="9908302" cy="146244"/>
            </a:xfrm>
          </p:grpSpPr>
          <p:grpSp>
            <p:nvGrpSpPr>
              <p:cNvPr id="6" name="组合 5"/>
              <p:cNvGrpSpPr/>
              <p:nvPr/>
            </p:nvGrpSpPr>
            <p:grpSpPr>
              <a:xfrm flipH="1">
                <a:off x="9483678" y="3821168"/>
                <a:ext cx="1379515" cy="146244"/>
                <a:chOff x="2748515" y="3606259"/>
                <a:chExt cx="1808598" cy="191731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 flipH="1">
                  <a:off x="4317757" y="3606259"/>
                  <a:ext cx="239356" cy="191731"/>
                  <a:chOff x="3287726" y="3626832"/>
                  <a:chExt cx="239356" cy="191731"/>
                </a:xfrm>
              </p:grpSpPr>
              <p:sp>
                <p:nvSpPr>
                  <p:cNvPr id="8" name="矩形 7"/>
                  <p:cNvSpPr/>
                  <p:nvPr/>
                </p:nvSpPr>
                <p:spPr>
                  <a:xfrm rot="2673520">
                    <a:off x="3335351" y="3626832"/>
                    <a:ext cx="191731" cy="191731"/>
                  </a:xfrm>
                  <a:prstGeom prst="rect">
                    <a:avLst/>
                  </a:prstGeom>
                  <a:noFill/>
                  <a:ln w="6350">
                    <a:gradFill>
                      <a:gsLst>
                        <a:gs pos="0">
                          <a:srgbClr val="FEC57A">
                            <a:alpha val="83000"/>
                          </a:srgbClr>
                        </a:gs>
                        <a:gs pos="100000">
                          <a:srgbClr val="FEC57A">
                            <a:alpha val="67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9" name="矩形 8"/>
                  <p:cNvSpPr/>
                  <p:nvPr/>
                </p:nvSpPr>
                <p:spPr>
                  <a:xfrm rot="2673520">
                    <a:off x="3287726" y="3626832"/>
                    <a:ext cx="191731" cy="191731"/>
                  </a:xfrm>
                  <a:prstGeom prst="rect">
                    <a:avLst/>
                  </a:prstGeom>
                  <a:gradFill>
                    <a:gsLst>
                      <a:gs pos="0">
                        <a:srgbClr val="FEDDB0"/>
                      </a:gs>
                      <a:gs pos="61000">
                        <a:srgbClr val="E8B065"/>
                      </a:gs>
                    </a:gsLst>
                    <a:lin ang="2700000" scaled="0"/>
                  </a:gradFill>
                  <a:ln>
                    <a:gradFill>
                      <a:gsLst>
                        <a:gs pos="0">
                          <a:srgbClr val="FEC57A"/>
                        </a:gs>
                        <a:gs pos="100000">
                          <a:srgbClr val="FEC57A">
                            <a:alpha val="39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</p:grpSp>
            <p:cxnSp>
              <p:nvCxnSpPr>
                <p:cNvPr id="10" name="直接连接符 9"/>
                <p:cNvCxnSpPr/>
                <p:nvPr/>
              </p:nvCxnSpPr>
              <p:spPr>
                <a:xfrm>
                  <a:off x="2748515" y="3696613"/>
                  <a:ext cx="1559532" cy="0"/>
                </a:xfrm>
                <a:prstGeom prst="line">
                  <a:avLst/>
                </a:prstGeom>
                <a:ln>
                  <a:gradFill>
                    <a:gsLst>
                      <a:gs pos="0">
                        <a:srgbClr val="FEC57A">
                          <a:alpha val="0"/>
                        </a:srgbClr>
                      </a:gs>
                      <a:gs pos="100000">
                        <a:srgbClr val="FEC57A"/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H="1">
                <a:off x="954891" y="3821168"/>
                <a:ext cx="1379515" cy="146244"/>
                <a:chOff x="2748515" y="3606259"/>
                <a:chExt cx="1808598" cy="191731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 flipH="1">
                  <a:off x="4317757" y="3606259"/>
                  <a:ext cx="239356" cy="191731"/>
                  <a:chOff x="3287726" y="3626832"/>
                  <a:chExt cx="239356" cy="191731"/>
                </a:xfrm>
              </p:grpSpPr>
              <p:sp>
                <p:nvSpPr>
                  <p:cNvPr id="13" name="矩形 12"/>
                  <p:cNvSpPr/>
                  <p:nvPr/>
                </p:nvSpPr>
                <p:spPr>
                  <a:xfrm rot="2673520">
                    <a:off x="3335351" y="3626832"/>
                    <a:ext cx="191731" cy="191731"/>
                  </a:xfrm>
                  <a:prstGeom prst="rect">
                    <a:avLst/>
                  </a:prstGeom>
                  <a:noFill/>
                  <a:ln w="6350">
                    <a:gradFill>
                      <a:gsLst>
                        <a:gs pos="0">
                          <a:srgbClr val="FEC57A">
                            <a:alpha val="83000"/>
                          </a:srgbClr>
                        </a:gs>
                        <a:gs pos="100000">
                          <a:srgbClr val="FEC57A">
                            <a:alpha val="67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 rot="2673520">
                    <a:off x="3287726" y="3626832"/>
                    <a:ext cx="191731" cy="191731"/>
                  </a:xfrm>
                  <a:prstGeom prst="rect">
                    <a:avLst/>
                  </a:prstGeom>
                  <a:gradFill>
                    <a:gsLst>
                      <a:gs pos="0">
                        <a:srgbClr val="FEDDB0"/>
                      </a:gs>
                      <a:gs pos="61000">
                        <a:srgbClr val="E8B065"/>
                      </a:gs>
                    </a:gsLst>
                    <a:lin ang="2700000" scaled="0"/>
                  </a:gradFill>
                  <a:ln>
                    <a:gradFill>
                      <a:gsLst>
                        <a:gs pos="0">
                          <a:srgbClr val="FEC57A"/>
                        </a:gs>
                        <a:gs pos="100000">
                          <a:srgbClr val="FEC57A">
                            <a:alpha val="39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</p:grpSp>
            <p:cxnSp>
              <p:nvCxnSpPr>
                <p:cNvPr id="15" name="直接连接符 14"/>
                <p:cNvCxnSpPr/>
                <p:nvPr/>
              </p:nvCxnSpPr>
              <p:spPr>
                <a:xfrm>
                  <a:off x="2748515" y="3696613"/>
                  <a:ext cx="1559532" cy="0"/>
                </a:xfrm>
                <a:prstGeom prst="line">
                  <a:avLst/>
                </a:prstGeom>
                <a:ln>
                  <a:gradFill>
                    <a:gsLst>
                      <a:gs pos="0">
                        <a:srgbClr val="FEC57A">
                          <a:alpha val="0"/>
                        </a:srgbClr>
                      </a:gs>
                      <a:gs pos="100000">
                        <a:srgbClr val="FEC57A"/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63319" y="188307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455" y="200025"/>
            <a:ext cx="4943475" cy="64827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06315" y="3123565"/>
            <a:ext cx="2612390" cy="368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无特殊情况无需填写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63319" y="188307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7" name="改革落实在基层" descr="7b0a202020202274657874626f78223a20227b5c2263617465676f72795f69645c223a31303431332c5c2269645c223a32303332363034377d220a7d0a"/>
          <p:cNvGrpSpPr/>
          <p:nvPr/>
        </p:nvGrpSpPr>
        <p:grpSpPr>
          <a:xfrm>
            <a:off x="1871831" y="1341755"/>
            <a:ext cx="8415318" cy="4592320"/>
            <a:chOff x="7564" y="4107"/>
            <a:chExt cx="4920" cy="2130"/>
          </a:xfrm>
        </p:grpSpPr>
        <p:pic>
          <p:nvPicPr>
            <p:cNvPr id="8" name="图片 7" descr="幻灯片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64" y="4107"/>
              <a:ext cx="4920" cy="2130"/>
            </a:xfrm>
            <a:prstGeom prst="rect">
              <a:avLst/>
            </a:prstGeom>
          </p:spPr>
        </p:pic>
        <p:sp>
          <p:nvSpPr>
            <p:cNvPr id="80" name="文本框 79"/>
            <p:cNvSpPr txBox="1"/>
            <p:nvPr/>
          </p:nvSpPr>
          <p:spPr>
            <a:xfrm>
              <a:off x="7941" y="4409"/>
              <a:ext cx="4301" cy="16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①入团志愿书中涉及的日期，均应符合正常时间顺序，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依次为</a:t>
              </a:r>
              <a:r>
                <a:rPr lang="zh-CN" altLang="en-US" sz="2400" dirty="0">
                  <a:solidFill>
                    <a:srgbClr val="C22925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“团课学习记录”日期→“入团志愿”日期→“入团介绍人意见”日期→"支部大会决议”日期→“上级团委审批意见”日期。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不能前后交错、顺序颠倒。</a:t>
              </a:r>
              <a:endPara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②被批准入团后，</a:t>
              </a:r>
              <a:r>
                <a:rPr lang="zh-CN" altLang="en-US" sz="2400" dirty="0">
                  <a:solidFill>
                    <a:srgbClr val="C22925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支部大会通过时间为本人入团时间，即取得团籍的起始日期，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应尤为注意。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5" name="图片 64" descr="图片包含 游戏机, 盘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71" y="6280157"/>
            <a:ext cx="10408642" cy="101646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523999" y="1507065"/>
            <a:ext cx="9144002" cy="3864863"/>
            <a:chOff x="1523999" y="1303865"/>
            <a:chExt cx="9144002" cy="3864863"/>
          </a:xfrm>
        </p:grpSpPr>
        <p:sp>
          <p:nvSpPr>
            <p:cNvPr id="34" name="矩形: 圆角 33"/>
            <p:cNvSpPr/>
            <p:nvPr/>
          </p:nvSpPr>
          <p:spPr>
            <a:xfrm>
              <a:off x="1523999" y="1974433"/>
              <a:ext cx="9144002" cy="3194295"/>
            </a:xfrm>
            <a:prstGeom prst="roundRect">
              <a:avLst>
                <a:gd name="adj" fmla="val 6139"/>
              </a:avLst>
            </a:prstGeom>
            <a:noFill/>
            <a:ln w="38100">
              <a:gradFill>
                <a:gsLst>
                  <a:gs pos="49000">
                    <a:srgbClr val="BE7138"/>
                  </a:gs>
                  <a:gs pos="94690">
                    <a:srgbClr val="F4D8B2"/>
                  </a:gs>
                  <a:gs pos="4000">
                    <a:srgbClr val="F2D1A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736724" y="2689435"/>
              <a:ext cx="8558530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gradFill>
                    <a:gsLst>
                      <a:gs pos="0">
                        <a:srgbClr val="F2D1A5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《中国共产主义青年团团员发展过程纪实簿》填写指导</a:t>
              </a:r>
              <a:endParaRPr lang="zh-CN" altLang="en-US" sz="5400" b="1" dirty="0">
                <a:gradFill>
                  <a:gsLst>
                    <a:gs pos="0">
                      <a:srgbClr val="F2D1A5"/>
                    </a:gs>
                    <a:gs pos="100000">
                      <a:srgbClr val="CB8650"/>
                    </a:gs>
                  </a:gsLst>
                  <a:lin ang="54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1"/>
            <a:srcRect l="25413" t="21256" r="25304" b="64772"/>
            <a:stretch>
              <a:fillRect/>
            </a:stretch>
          </p:blipFill>
          <p:spPr>
            <a:xfrm>
              <a:off x="3058192" y="1443081"/>
              <a:ext cx="6060262" cy="976828"/>
            </a:xfrm>
            <a:custGeom>
              <a:avLst/>
              <a:gdLst>
                <a:gd name="connsiteX0" fmla="*/ 0 w 6060262"/>
                <a:gd name="connsiteY0" fmla="*/ 0 h 976828"/>
                <a:gd name="connsiteX1" fmla="*/ 6060262 w 6060262"/>
                <a:gd name="connsiteY1" fmla="*/ 0 h 976828"/>
                <a:gd name="connsiteX2" fmla="*/ 6060262 w 6060262"/>
                <a:gd name="connsiteY2" fmla="*/ 976828 h 976828"/>
                <a:gd name="connsiteX3" fmla="*/ 0 w 6060262"/>
                <a:gd name="connsiteY3" fmla="*/ 976828 h 97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0262" h="976828">
                  <a:moveTo>
                    <a:pt x="0" y="0"/>
                  </a:moveTo>
                  <a:lnTo>
                    <a:pt x="6060262" y="0"/>
                  </a:lnTo>
                  <a:lnTo>
                    <a:pt x="6060262" y="976828"/>
                  </a:lnTo>
                  <a:lnTo>
                    <a:pt x="0" y="976828"/>
                  </a:lnTo>
                  <a:close/>
                </a:path>
              </a:pathLst>
            </a:custGeom>
          </p:spPr>
        </p:pic>
        <p:grpSp>
          <p:nvGrpSpPr>
            <p:cNvPr id="37" name="组合 36"/>
            <p:cNvGrpSpPr/>
            <p:nvPr/>
          </p:nvGrpSpPr>
          <p:grpSpPr>
            <a:xfrm>
              <a:off x="3456478" y="1773264"/>
              <a:ext cx="5289020" cy="391859"/>
              <a:chOff x="2197115" y="1983533"/>
              <a:chExt cx="3869816" cy="286711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4767303" y="1983533"/>
                <a:ext cx="1299628" cy="286711"/>
                <a:chOff x="6860902" y="1500173"/>
                <a:chExt cx="1908629" cy="617220"/>
              </a:xfrm>
            </p:grpSpPr>
            <p:cxnSp>
              <p:nvCxnSpPr>
                <p:cNvPr id="64" name="直接连接符 63"/>
                <p:cNvCxnSpPr/>
                <p:nvPr/>
              </p:nvCxnSpPr>
              <p:spPr>
                <a:xfrm>
                  <a:off x="6860902" y="1500173"/>
                  <a:ext cx="190862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6860902" y="1705913"/>
                  <a:ext cx="151238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60902" y="1911653"/>
                  <a:ext cx="122282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60902" y="2117393"/>
                  <a:ext cx="756194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组合 57"/>
              <p:cNvGrpSpPr/>
              <p:nvPr/>
            </p:nvGrpSpPr>
            <p:grpSpPr>
              <a:xfrm flipH="1">
                <a:off x="2197115" y="1983533"/>
                <a:ext cx="1299628" cy="286711"/>
                <a:chOff x="6860902" y="1500173"/>
                <a:chExt cx="1908629" cy="617220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860902" y="1500173"/>
                  <a:ext cx="190862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60902" y="1705913"/>
                  <a:ext cx="151238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60902" y="1911653"/>
                  <a:ext cx="122282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60902" y="2117393"/>
                  <a:ext cx="756194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7" name="图片 86" descr="图片包含 屏幕截图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010470" y="1303865"/>
              <a:ext cx="2176144" cy="305491"/>
            </a:xfrm>
            <a:prstGeom prst="rect">
              <a:avLst/>
            </a:prstGeom>
          </p:spPr>
        </p:pic>
        <p:sp>
          <p:nvSpPr>
            <p:cNvPr id="54" name="星形: 五角 53"/>
            <p:cNvSpPr/>
            <p:nvPr/>
          </p:nvSpPr>
          <p:spPr>
            <a:xfrm>
              <a:off x="5550770" y="1402135"/>
              <a:ext cx="1100438" cy="969142"/>
            </a:xfrm>
            <a:prstGeom prst="star5">
              <a:avLst>
                <a:gd name="adj" fmla="val 23092"/>
                <a:gd name="hf" fmla="val 105146"/>
                <a:gd name="vf" fmla="val 110557"/>
              </a:avLst>
            </a:prstGeom>
            <a:gradFill>
              <a:gsLst>
                <a:gs pos="0">
                  <a:srgbClr val="F2D1A5"/>
                </a:gs>
                <a:gs pos="100000">
                  <a:srgbClr val="CB865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5917258" y="1689270"/>
              <a:ext cx="35750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8E0A1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3</a:t>
              </a:r>
              <a:endParaRPr lang="en-US" altLang="zh-CN" sz="2400" b="1" dirty="0">
                <a:solidFill>
                  <a:srgbClr val="8E0A1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830" y="190500"/>
            <a:ext cx="5696585" cy="64897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82820" y="5371465"/>
            <a:ext cx="1817370" cy="3016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  <p:sp>
        <p:nvSpPr>
          <p:cNvPr id="29" name="椭圆形标注 28"/>
          <p:cNvSpPr/>
          <p:nvPr/>
        </p:nvSpPr>
        <p:spPr>
          <a:xfrm>
            <a:off x="1793240" y="3686175"/>
            <a:ext cx="3058160" cy="1374140"/>
          </a:xfrm>
          <a:prstGeom prst="wedgeEllipseCallout">
            <a:avLst>
              <a:gd name="adj1" fmla="val 64111"/>
              <a:gd name="adj2" fmla="val 45065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z="1350" strike="noStrike" noProof="1">
                <a:solidFill>
                  <a:schemeClr val="tx1"/>
                </a:solidFill>
              </a:rPr>
              <a:t>凡涉及</a:t>
            </a:r>
            <a:r>
              <a:rPr lang="zh-CN" sz="1350" b="1" strike="noStrike" noProof="1">
                <a:solidFill>
                  <a:schemeClr val="tx1"/>
                </a:solidFill>
              </a:rPr>
              <a:t>支部名称</a:t>
            </a:r>
            <a:r>
              <a:rPr lang="zh-CN" sz="1350" strike="noStrike" noProof="1">
                <a:solidFill>
                  <a:schemeClr val="tx1"/>
                </a:solidFill>
              </a:rPr>
              <a:t>均为：</a:t>
            </a:r>
            <a:endParaRPr lang="zh-CN" sz="1350" strike="noStrike" noProof="1">
              <a:solidFill>
                <a:schemeClr val="tx1"/>
              </a:solidFill>
            </a:endParaRPr>
          </a:p>
          <a:p>
            <a:pPr algn="ctr" fontAlgn="base"/>
            <a:r>
              <a:rPr lang="zh-CN" sz="1350" strike="noStrike" noProof="1">
                <a:solidFill>
                  <a:srgbClr val="FF0000"/>
                </a:solidFill>
              </a:rPr>
              <a:t>江苏省三江学院</a:t>
            </a:r>
            <a:r>
              <a:rPr lang="en-US" altLang="zh-CN" sz="1350" strike="noStrike" noProof="1">
                <a:solidFill>
                  <a:srgbClr val="FF0000"/>
                </a:solidFill>
              </a:rPr>
              <a:t>xxx</a:t>
            </a:r>
            <a:r>
              <a:rPr lang="zh-CN" altLang="en-US" sz="1350" strike="noStrike" noProof="1">
                <a:solidFill>
                  <a:srgbClr val="FF0000"/>
                </a:solidFill>
              </a:rPr>
              <a:t>学院分团委</a:t>
            </a:r>
            <a:r>
              <a:rPr lang="en-US" altLang="zh-CN" sz="1350" strike="noStrike" noProof="1">
                <a:solidFill>
                  <a:srgbClr val="FF0000"/>
                </a:solidFill>
              </a:rPr>
              <a:t>xxx</a:t>
            </a:r>
            <a:r>
              <a:rPr lang="zh-CN" altLang="en-US" sz="1350" strike="noStrike" noProof="1">
                <a:solidFill>
                  <a:schemeClr val="tx1"/>
                </a:solidFill>
              </a:rPr>
              <a:t>（班级）</a:t>
            </a:r>
            <a:r>
              <a:rPr lang="zh-CN" altLang="en-US" sz="1350" strike="noStrike" noProof="1">
                <a:solidFill>
                  <a:srgbClr val="FF0000"/>
                </a:solidFill>
              </a:rPr>
              <a:t>团支部</a:t>
            </a:r>
            <a:endParaRPr lang="zh-CN" altLang="en-US" sz="1350" strike="noStrike" noProof="1">
              <a:solidFill>
                <a:srgbClr val="FF0000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943725" y="3319145"/>
            <a:ext cx="3058160" cy="1374140"/>
          </a:xfrm>
          <a:prstGeom prst="wedgeEllipseCallout">
            <a:avLst>
              <a:gd name="adj1" fmla="val -58334"/>
              <a:gd name="adj2" fmla="val 96865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350" strike="noStrike" noProof="1">
                <a:solidFill>
                  <a:schemeClr val="tx1"/>
                </a:solidFill>
              </a:rPr>
              <a:t>与</a:t>
            </a:r>
            <a:r>
              <a:rPr lang="zh-CN" altLang="en-US" sz="1350" strike="noStrike" noProof="1">
                <a:solidFill>
                  <a:srgbClr val="FF0000"/>
                </a:solidFill>
              </a:rPr>
              <a:t>第</a:t>
            </a:r>
            <a:r>
              <a:rPr lang="en-US" altLang="zh-CN" sz="1350" strike="noStrike" noProof="1">
                <a:solidFill>
                  <a:srgbClr val="FF0000"/>
                </a:solidFill>
              </a:rPr>
              <a:t>3</a:t>
            </a:r>
            <a:r>
              <a:rPr lang="zh-CN" altLang="en-US" sz="1350" strike="noStrike" noProof="1">
                <a:solidFill>
                  <a:srgbClr val="FF0000"/>
                </a:solidFill>
              </a:rPr>
              <a:t>页第</a:t>
            </a:r>
            <a:r>
              <a:rPr lang="en-US" altLang="zh-CN" sz="135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1350" strike="noStrike" noProof="1">
                <a:solidFill>
                  <a:srgbClr val="FF0000"/>
                </a:solidFill>
              </a:rPr>
              <a:t>栏</a:t>
            </a:r>
            <a:r>
              <a:rPr lang="zh-CN" altLang="en-US" sz="1350" strike="noStrike" noProof="1">
                <a:solidFill>
                  <a:schemeClr val="tx1"/>
                </a:solidFill>
              </a:rPr>
              <a:t>日期同，即</a:t>
            </a:r>
            <a:r>
              <a:rPr lang="zh-CN" altLang="en-US" sz="1350" strike="noStrike" noProof="1">
                <a:solidFill>
                  <a:srgbClr val="FF0000"/>
                </a:solidFill>
              </a:rPr>
              <a:t>定为入团积极分子</a:t>
            </a:r>
            <a:r>
              <a:rPr lang="zh-CN" altLang="en-US" sz="1350" strike="noStrike" noProof="1">
                <a:solidFill>
                  <a:schemeClr val="tx1"/>
                </a:solidFill>
              </a:rPr>
              <a:t>的时间。</a:t>
            </a:r>
            <a:endParaRPr lang="zh-CN" altLang="en-US" sz="1350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2820" y="5756275"/>
            <a:ext cx="567690" cy="3016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  <p:sp>
        <p:nvSpPr>
          <p:cNvPr id="3" name="矩形 2"/>
          <p:cNvSpPr/>
          <p:nvPr/>
        </p:nvSpPr>
        <p:spPr>
          <a:xfrm>
            <a:off x="3528695" y="6228080"/>
            <a:ext cx="2279650" cy="2794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23683" y="601095"/>
            <a:ext cx="6077763" cy="430530"/>
            <a:chOff x="3023683" y="575695"/>
            <a:chExt cx="6077763" cy="430530"/>
          </a:xfrm>
        </p:grpSpPr>
        <p:sp>
          <p:nvSpPr>
            <p:cNvPr id="37" name="文本框 36"/>
            <p:cNvSpPr txBox="1"/>
            <p:nvPr/>
          </p:nvSpPr>
          <p:spPr>
            <a:xfrm>
              <a:off x="5709378" y="575695"/>
              <a:ext cx="711200" cy="4305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7500" b="0" i="0" u="none" strike="noStrike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说明</a:t>
              </a:r>
              <a:endParaRPr lang="zh-CN" altLang="en-US" sz="2800" dirty="0">
                <a:solidFill>
                  <a:schemeClr val="accent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023683" y="696585"/>
              <a:ext cx="6077763" cy="129759"/>
              <a:chOff x="3201483" y="696585"/>
              <a:chExt cx="6077763" cy="129759"/>
            </a:xfrm>
          </p:grpSpPr>
          <p:grpSp>
            <p:nvGrpSpPr>
              <p:cNvPr id="45" name="组合 44"/>
              <p:cNvGrpSpPr/>
              <p:nvPr/>
            </p:nvGrpSpPr>
            <p:grpSpPr>
              <a:xfrm rot="10800000" flipH="1">
                <a:off x="3201483" y="696585"/>
                <a:ext cx="1272093" cy="129759"/>
                <a:chOff x="2718518" y="3606259"/>
                <a:chExt cx="1879646" cy="191731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 flipH="1">
                  <a:off x="4317757" y="3606259"/>
                  <a:ext cx="280407" cy="191731"/>
                  <a:chOff x="3246675" y="3626832"/>
                  <a:chExt cx="280407" cy="191731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 rot="2673520">
                    <a:off x="3335351" y="3626832"/>
                    <a:ext cx="191731" cy="191731"/>
                  </a:xfrm>
                  <a:prstGeom prst="rect">
                    <a:avLst/>
                  </a:pr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 rot="2673520">
                    <a:off x="3246675" y="3626832"/>
                    <a:ext cx="191732" cy="19173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</p:grpSp>
            <p:cxnSp>
              <p:nvCxnSpPr>
                <p:cNvPr id="47" name="直接连接符 46"/>
                <p:cNvCxnSpPr/>
                <p:nvPr/>
              </p:nvCxnSpPr>
              <p:spPr>
                <a:xfrm>
                  <a:off x="2718518" y="3702125"/>
                  <a:ext cx="1559532" cy="0"/>
                </a:xfrm>
                <a:prstGeom prst="line">
                  <a:avLst/>
                </a:prstGeom>
                <a:ln>
                  <a:gradFill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 flipH="1">
                <a:off x="8003185" y="696585"/>
                <a:ext cx="1276061" cy="129759"/>
                <a:chOff x="2718518" y="3606259"/>
                <a:chExt cx="1885510" cy="191731"/>
              </a:xfrm>
            </p:grpSpPr>
            <p:grpSp>
              <p:nvGrpSpPr>
                <p:cNvPr id="55" name="组合 54"/>
                <p:cNvGrpSpPr/>
                <p:nvPr/>
              </p:nvGrpSpPr>
              <p:grpSpPr>
                <a:xfrm flipH="1">
                  <a:off x="4317757" y="3606259"/>
                  <a:ext cx="286271" cy="191731"/>
                  <a:chOff x="3240811" y="3626832"/>
                  <a:chExt cx="286271" cy="191731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 rot="2673520">
                    <a:off x="3335351" y="3626832"/>
                    <a:ext cx="191731" cy="191731"/>
                  </a:xfrm>
                  <a:prstGeom prst="rect">
                    <a:avLst/>
                  </a:pr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 rot="2673520">
                    <a:off x="3240811" y="3626832"/>
                    <a:ext cx="191733" cy="19173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</p:grpSp>
            <p:cxnSp>
              <p:nvCxnSpPr>
                <p:cNvPr id="56" name="直接连接符 55"/>
                <p:cNvCxnSpPr/>
                <p:nvPr/>
              </p:nvCxnSpPr>
              <p:spPr>
                <a:xfrm>
                  <a:off x="2718518" y="3702125"/>
                  <a:ext cx="1559532" cy="0"/>
                </a:xfrm>
                <a:prstGeom prst="line">
                  <a:avLst/>
                </a:prstGeom>
                <a:ln>
                  <a:gradFill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文本框 2"/>
          <p:cNvSpPr txBox="1"/>
          <p:nvPr/>
        </p:nvSpPr>
        <p:spPr>
          <a:xfrm>
            <a:off x="344805" y="1226820"/>
            <a:ext cx="1142936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1、《团员发展过程纪实簿》是详细记录团员发展中的程序环节的纪实材料。需如实按步骤完整填写,并存放于发展团员所在学校，保留期为5年，以作工作检查及团员身份核实之用。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2、自入团申请人被批准为入团积极分子起开始填写，填写此簿要严肃、认真，需用钢笔或签字笔填写，字迹要清晰、工整。填写前，团支部负责人或入团培养联系人应将表内项目向申请人解释清楚。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3、《团员发展过程纪实簿》须妥善保管，团员发展过程中应有团支部负责人或入团培养联系人保管。发展结束后存放于团员档案中。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18740" y="203835"/>
            <a:ext cx="6856730" cy="641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07585" y="2303145"/>
            <a:ext cx="3884930" cy="368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800">
                <a:solidFill>
                  <a:srgbClr val="FF0000"/>
                </a:solidFill>
              </a:rPr>
              <a:t>本页如实填写即可</a:t>
            </a:r>
            <a:endParaRPr lang="zh-CN" alt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64890" y="198755"/>
            <a:ext cx="5172710" cy="64446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14145" y="1722755"/>
            <a:ext cx="2771775" cy="188023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350"/>
              <a:t>《入团志愿书》填写日期应与</a:t>
            </a:r>
            <a:r>
              <a:rPr lang="zh-CN" altLang="en-US" sz="1350">
                <a:solidFill>
                  <a:srgbClr val="FF0000"/>
                </a:solidFill>
              </a:rPr>
              <a:t>第</a:t>
            </a:r>
            <a:r>
              <a:rPr lang="en-US" altLang="zh-CN" sz="1350">
                <a:solidFill>
                  <a:srgbClr val="FF0000"/>
                </a:solidFill>
              </a:rPr>
              <a:t>3</a:t>
            </a:r>
            <a:r>
              <a:rPr lang="zh-CN" altLang="en-US" sz="1350">
                <a:solidFill>
                  <a:srgbClr val="FF0000"/>
                </a:solidFill>
              </a:rPr>
              <a:t>页第</a:t>
            </a:r>
            <a:r>
              <a:rPr lang="en-US" altLang="zh-CN" sz="1350">
                <a:solidFill>
                  <a:srgbClr val="FF0000"/>
                </a:solidFill>
              </a:rPr>
              <a:t>1</a:t>
            </a:r>
            <a:r>
              <a:rPr lang="zh-CN" altLang="en-US" sz="1350">
                <a:solidFill>
                  <a:srgbClr val="FF0000"/>
                </a:solidFill>
              </a:rPr>
              <a:t>栏</a:t>
            </a:r>
            <a:r>
              <a:rPr lang="en-US" altLang="zh-CN" sz="1350"/>
              <a:t>“</a:t>
            </a:r>
            <a:r>
              <a:rPr lang="zh-CN" altLang="en-US" sz="1350"/>
              <a:t>递</a:t>
            </a:r>
            <a:r>
              <a:rPr lang="zh-CN" altLang="en-US" sz="1350">
                <a:solidFill>
                  <a:srgbClr val="FF0000"/>
                </a:solidFill>
              </a:rPr>
              <a:t>交入团申请书时间</a:t>
            </a:r>
            <a:r>
              <a:rPr lang="en-US" altLang="zh-CN" sz="1350"/>
              <a:t>”</a:t>
            </a:r>
            <a:r>
              <a:rPr lang="zh-CN" altLang="en-US" sz="1350" b="1"/>
              <a:t>一致</a:t>
            </a:r>
            <a:endParaRPr lang="zh-CN" altLang="en-US" sz="1350" b="1"/>
          </a:p>
        </p:txBody>
      </p:sp>
      <p:sp>
        <p:nvSpPr>
          <p:cNvPr id="2" name="矩形 1"/>
          <p:cNvSpPr/>
          <p:nvPr/>
        </p:nvSpPr>
        <p:spPr>
          <a:xfrm>
            <a:off x="5287010" y="5016500"/>
            <a:ext cx="2698115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000" strike="noStrike" noProof="1">
                <a:solidFill>
                  <a:srgbClr val="FF0000"/>
                </a:solidFill>
              </a:rPr>
              <a:t>如：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9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3181" y="-10795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79829" y="188307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69280" y="3801110"/>
            <a:ext cx="1296035" cy="14541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29865" y="168275"/>
            <a:ext cx="6500495" cy="6501130"/>
          </a:xfrm>
          <a:prstGeom prst="rect">
            <a:avLst/>
          </a:prstGeom>
        </p:spPr>
      </p:pic>
      <p:sp>
        <p:nvSpPr>
          <p:cNvPr id="29" name="椭圆形标注 28"/>
          <p:cNvSpPr/>
          <p:nvPr/>
        </p:nvSpPr>
        <p:spPr>
          <a:xfrm>
            <a:off x="179705" y="1550035"/>
            <a:ext cx="3785870" cy="1925320"/>
          </a:xfrm>
          <a:prstGeom prst="wedgeEllipseCallout">
            <a:avLst>
              <a:gd name="adj1" fmla="val 29771"/>
              <a:gd name="adj2" fmla="val -89841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35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1350">
                <a:solidFill>
                  <a:srgbClr val="FF0000"/>
                </a:solidFill>
                <a:sym typeface="+mn-ea"/>
              </a:rPr>
              <a:t>递交入团申请书时间</a:t>
            </a:r>
            <a:r>
              <a:rPr lang="en-US" altLang="zh-CN" sz="135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1350">
                <a:solidFill>
                  <a:schemeClr val="tx1"/>
                </a:solidFill>
                <a:sym typeface="+mn-ea"/>
              </a:rPr>
              <a:t>应与</a:t>
            </a:r>
            <a:r>
              <a:rPr lang="zh-CN" altLang="en-US" sz="1350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135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1350">
                <a:solidFill>
                  <a:srgbClr val="FF0000"/>
                </a:solidFill>
                <a:sym typeface="+mn-ea"/>
              </a:rPr>
              <a:t>页《入团申请书》</a:t>
            </a:r>
            <a:r>
              <a:rPr lang="zh-CN" altLang="en-US" sz="1350">
                <a:solidFill>
                  <a:schemeClr val="tx1"/>
                </a:solidFill>
                <a:sym typeface="+mn-ea"/>
              </a:rPr>
              <a:t>填写时间</a:t>
            </a:r>
            <a:r>
              <a:rPr lang="zh-CN" altLang="en-US" sz="1350" b="1">
                <a:solidFill>
                  <a:schemeClr val="tx1"/>
                </a:solidFill>
                <a:sym typeface="+mn-ea"/>
              </a:rPr>
              <a:t>一致，</a:t>
            </a:r>
            <a:r>
              <a:rPr lang="zh-CN" altLang="en-US" sz="1350">
                <a:solidFill>
                  <a:schemeClr val="tx1"/>
                </a:solidFill>
                <a:sym typeface="+mn-ea"/>
              </a:rPr>
              <a:t>且应比定为</a:t>
            </a:r>
            <a:r>
              <a:rPr lang="zh-CN" altLang="en-US" sz="1350" b="1">
                <a:solidFill>
                  <a:schemeClr val="tx1"/>
                </a:solidFill>
                <a:sym typeface="+mn-ea"/>
              </a:rPr>
              <a:t>入团积极分子</a:t>
            </a:r>
            <a:r>
              <a:rPr lang="zh-CN" altLang="en-US" sz="1350">
                <a:solidFill>
                  <a:schemeClr val="tx1"/>
                </a:solidFill>
                <a:sym typeface="+mn-ea"/>
              </a:rPr>
              <a:t>的时间</a:t>
            </a:r>
            <a:r>
              <a:rPr lang="zh-CN" altLang="en-US" sz="1350">
                <a:solidFill>
                  <a:srgbClr val="FF0000"/>
                </a:solidFill>
                <a:sym typeface="+mn-ea"/>
              </a:rPr>
              <a:t>至少早</a:t>
            </a:r>
            <a:r>
              <a:rPr lang="en-US" altLang="zh-CN" sz="135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1350">
                <a:solidFill>
                  <a:srgbClr val="FF0000"/>
                </a:solidFill>
                <a:sym typeface="+mn-ea"/>
              </a:rPr>
              <a:t>个月</a:t>
            </a:r>
            <a:endParaRPr lang="zh-CN" altLang="en-US" sz="1350" strike="noStrike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65575" y="4211320"/>
            <a:ext cx="1181100" cy="2641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椭圆形标注 11"/>
          <p:cNvSpPr/>
          <p:nvPr/>
        </p:nvSpPr>
        <p:spPr>
          <a:xfrm>
            <a:off x="8668385" y="2039620"/>
            <a:ext cx="3163570" cy="1154430"/>
          </a:xfrm>
          <a:prstGeom prst="wedgeEllipseCallout">
            <a:avLst>
              <a:gd name="adj1" fmla="val -66071"/>
              <a:gd name="adj2" fmla="val -2556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350" strike="noStrike" noProof="1">
                <a:solidFill>
                  <a:schemeClr val="tx1"/>
                </a:solidFill>
                <a:sym typeface="+mn-ea"/>
              </a:rPr>
              <a:t>该日期在</a:t>
            </a:r>
            <a:r>
              <a:rPr lang="en-US" altLang="zh-CN" sz="1350" strike="noStrike" noProof="1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1350" strike="noStrike" noProof="1">
                <a:solidFill>
                  <a:srgbClr val="FF0000"/>
                </a:solidFill>
                <a:sym typeface="+mn-ea"/>
              </a:rPr>
              <a:t>递交入团申请书时间</a:t>
            </a:r>
            <a:r>
              <a:rPr lang="en-US" altLang="zh-CN" sz="1350" strike="noStrike" noProof="1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1350" strike="noStrike" noProof="1">
                <a:solidFill>
                  <a:schemeClr val="tx1"/>
                </a:solidFill>
                <a:sym typeface="+mn-ea"/>
              </a:rPr>
              <a:t>和</a:t>
            </a:r>
            <a:r>
              <a:rPr lang="en-US" altLang="zh-CN" sz="1350" strike="noStrike" noProof="1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1350" strike="noStrike" noProof="1">
                <a:solidFill>
                  <a:srgbClr val="FF0000"/>
                </a:solidFill>
                <a:sym typeface="+mn-ea"/>
              </a:rPr>
              <a:t>定为积极入团积极分子时间</a:t>
            </a:r>
            <a:r>
              <a:rPr lang="en-US" altLang="zh-CN" sz="1350" strike="noStrike" noProof="1">
                <a:solidFill>
                  <a:schemeClr val="tx1"/>
                </a:solidFill>
                <a:sym typeface="+mn-ea"/>
              </a:rPr>
              <a:t>”</a:t>
            </a:r>
            <a:r>
              <a:rPr lang="zh-CN" sz="1350" strike="noStrike" noProof="1">
                <a:solidFill>
                  <a:schemeClr val="tx1"/>
                </a:solidFill>
                <a:sym typeface="+mn-ea"/>
              </a:rPr>
              <a:t>之间即可</a:t>
            </a:r>
            <a:endParaRPr lang="zh-CN" sz="1350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8994140" y="3801110"/>
            <a:ext cx="3018155" cy="1409065"/>
          </a:xfrm>
          <a:prstGeom prst="wedgeEllipseCallout">
            <a:avLst>
              <a:gd name="adj1" fmla="val -66071"/>
              <a:gd name="adj2" fmla="val -2556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350" strike="noStrike" noProof="1">
                <a:solidFill>
                  <a:schemeClr val="tx1"/>
                </a:solidFill>
                <a:sym typeface="+mn-ea"/>
              </a:rPr>
              <a:t>该日期与</a:t>
            </a:r>
            <a:r>
              <a:rPr lang="en-US" altLang="zh-CN" sz="1350" strike="noStrike" noProof="1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1350" strike="noStrike" noProof="1">
                <a:solidFill>
                  <a:srgbClr val="FF0000"/>
                </a:solidFill>
                <a:sym typeface="+mn-ea"/>
              </a:rPr>
              <a:t>定为入团积极分子时间</a:t>
            </a:r>
            <a:r>
              <a:rPr lang="en-US" altLang="zh-CN" sz="1350" strike="noStrike" noProof="1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1350" strike="noStrike" noProof="1">
                <a:solidFill>
                  <a:schemeClr val="tx1"/>
                </a:solidFill>
                <a:sym typeface="+mn-ea"/>
              </a:rPr>
              <a:t>一致</a:t>
            </a:r>
            <a:endParaRPr lang="zh-CN" altLang="en-US" sz="1350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-122555" y="4497070"/>
            <a:ext cx="3234055" cy="1409065"/>
          </a:xfrm>
          <a:prstGeom prst="wedgeEllipseCallout">
            <a:avLst>
              <a:gd name="adj1" fmla="val 129445"/>
              <a:gd name="adj2" fmla="val -20285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350" strike="noStrike" noProof="1">
                <a:solidFill>
                  <a:schemeClr val="tx1"/>
                </a:solidFill>
                <a:sym typeface="+mn-ea"/>
              </a:rPr>
              <a:t>该日期可与</a:t>
            </a:r>
            <a:r>
              <a:rPr lang="en-US" altLang="zh-CN" sz="1350" strike="noStrike" noProof="1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1350" strike="noStrike" noProof="1">
                <a:solidFill>
                  <a:srgbClr val="FF0000"/>
                </a:solidFill>
                <a:sym typeface="+mn-ea"/>
              </a:rPr>
              <a:t>定为入团积极分子时间</a:t>
            </a:r>
            <a:r>
              <a:rPr lang="en-US" altLang="zh-CN" sz="1350" strike="noStrike" noProof="1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1350" strike="noStrike" noProof="1">
                <a:solidFill>
                  <a:schemeClr val="tx1"/>
                </a:solidFill>
                <a:sym typeface="+mn-ea"/>
              </a:rPr>
              <a:t>一致</a:t>
            </a:r>
            <a:endParaRPr lang="zh-CN" altLang="en-US" sz="1350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69280" y="5071110"/>
            <a:ext cx="202438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9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24930" y="4475480"/>
            <a:ext cx="2243455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78145" y="3136265"/>
            <a:ext cx="3190240" cy="39751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9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-10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8145" y="2039620"/>
            <a:ext cx="3190240" cy="39751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9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-10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05425" y="635000"/>
            <a:ext cx="202438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9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05425" y="1209040"/>
            <a:ext cx="226949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19" grpId="0" bldLvl="0" animBg="1"/>
      <p:bldP spid="16" grpId="0" bldLvl="0" animBg="1"/>
      <p:bldP spid="11" grpId="0" bldLvl="0" animBg="1"/>
      <p:bldP spid="9" grpId="0" bldLvl="0" animBg="1"/>
      <p:bldP spid="19" grpId="1" animBg="1"/>
      <p:bldP spid="16" grpId="1" animBg="1"/>
      <p:bldP spid="11" grpId="1" animBg="1"/>
      <p:bldP spid="9" grpId="1" animBg="1"/>
      <p:bldP spid="3" grpId="0" bldLvl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20670" y="199390"/>
            <a:ext cx="6027420" cy="6410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3510" y="2336800"/>
            <a:ext cx="2859405" cy="185864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 b="1"/>
              <a:t>公示必须盖章</a:t>
            </a:r>
            <a:endParaRPr lang="zh-CN" altLang="en-US" sz="2000" b="1"/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公示时间：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2021.10.20-2021.10.28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8558530" y="4447540"/>
            <a:ext cx="2463165" cy="1390015"/>
          </a:xfrm>
          <a:prstGeom prst="wedgeEllipseCallout">
            <a:avLst>
              <a:gd name="adj1" fmla="val -68501"/>
              <a:gd name="adj2" fmla="val 45657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350" strike="noStrike" noProof="1">
                <a:solidFill>
                  <a:schemeClr val="tx1"/>
                </a:solidFill>
                <a:sym typeface="+mn-ea"/>
              </a:rPr>
              <a:t>该日期一般为</a:t>
            </a:r>
            <a:r>
              <a:rPr lang="en-US" altLang="zh-CN" sz="1350" strike="noStrike" noProof="1">
                <a:solidFill>
                  <a:schemeClr val="tx1"/>
                </a:solidFill>
                <a:sym typeface="+mn-ea"/>
              </a:rPr>
              <a:t>:</a:t>
            </a:r>
            <a:r>
              <a:rPr lang="zh-CN" sz="1350" strike="noStrike" noProof="1">
                <a:solidFill>
                  <a:srgbClr val="FF0000"/>
                </a:solidFill>
                <a:sym typeface="+mn-ea"/>
              </a:rPr>
              <a:t>公示时间</a:t>
            </a:r>
            <a:r>
              <a:rPr lang="en-US" altLang="zh-CN" sz="1350" strike="noStrike" noProof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1350" strike="noStrike" noProof="1">
                <a:solidFill>
                  <a:srgbClr val="FF0000"/>
                </a:solidFill>
                <a:sym typeface="+mn-ea"/>
              </a:rPr>
              <a:t>天后</a:t>
            </a:r>
            <a:endParaRPr lang="zh-CN" altLang="en-US" sz="1350" strike="noStrike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35090" y="583755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 bldLvl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29380" y="199390"/>
            <a:ext cx="5918835" cy="64452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1770" y="1687830"/>
            <a:ext cx="3737610" cy="394081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、内容：毛泽东思想、邓小平理论、三个代表重要思想、科学发展观、习近平总书记系列讲话重要内容、团章、团情团史、团的优良传统等。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ps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：此页填写内容应与《入团志愿书》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页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内容一致。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、日期：成为入团积极分子之后、确定为发展对象之前。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ps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：需在培养考察期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3-6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内完成。</a:t>
            </a: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、一般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1-3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次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不宜超过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次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学时：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大于</a:t>
            </a: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学时。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、培训记录共</a:t>
            </a: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</a:t>
            </a: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栏，需填满</a:t>
            </a: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栏，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最多空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栏。</a:t>
            </a:r>
            <a:endParaRPr lang="zh-CN" altLang="en-US" sz="135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、所填写日期区间为：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[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确定为入团积极分子时间，定为发展对象时间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]</a:t>
            </a:r>
            <a:endParaRPr lang="en-US" altLang="zh-CN" sz="135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65340" y="5830570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5340" y="399097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65340" y="249745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  <p:bldP spid="3" grpId="0" bldLvl="0" animBg="1"/>
      <p:bldP spid="10" grpId="1" animBg="1"/>
      <p:bldP spid="9" grpId="1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5" name="图片 64" descr="图片包含 游戏机, 盘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71" y="6280157"/>
            <a:ext cx="10408642" cy="101646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523999" y="1507065"/>
            <a:ext cx="9144002" cy="3864863"/>
            <a:chOff x="1523999" y="1303865"/>
            <a:chExt cx="9144002" cy="3864863"/>
          </a:xfrm>
        </p:grpSpPr>
        <p:sp>
          <p:nvSpPr>
            <p:cNvPr id="34" name="矩形: 圆角 33"/>
            <p:cNvSpPr/>
            <p:nvPr/>
          </p:nvSpPr>
          <p:spPr>
            <a:xfrm>
              <a:off x="1523999" y="1974433"/>
              <a:ext cx="9144002" cy="3194295"/>
            </a:xfrm>
            <a:prstGeom prst="roundRect">
              <a:avLst>
                <a:gd name="adj" fmla="val 6139"/>
              </a:avLst>
            </a:prstGeom>
            <a:noFill/>
            <a:ln w="38100">
              <a:gradFill>
                <a:gsLst>
                  <a:gs pos="49000">
                    <a:srgbClr val="BE7138"/>
                  </a:gs>
                  <a:gs pos="94690">
                    <a:srgbClr val="F4D8B2"/>
                  </a:gs>
                  <a:gs pos="4000">
                    <a:srgbClr val="F2D1A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277744" y="3109170"/>
              <a:ext cx="801751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gradFill>
                    <a:gsLst>
                      <a:gs pos="0">
                        <a:srgbClr val="F2D1A5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《入团志愿书》填写指导</a:t>
              </a:r>
              <a:endParaRPr lang="zh-CN" altLang="en-US" sz="5400" b="1" dirty="0">
                <a:gradFill>
                  <a:gsLst>
                    <a:gs pos="0">
                      <a:srgbClr val="F2D1A5"/>
                    </a:gs>
                    <a:gs pos="100000">
                      <a:srgbClr val="CB8650"/>
                    </a:gs>
                  </a:gsLst>
                  <a:lin ang="54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1"/>
            <a:srcRect l="25413" t="21256" r="25304" b="64772"/>
            <a:stretch>
              <a:fillRect/>
            </a:stretch>
          </p:blipFill>
          <p:spPr>
            <a:xfrm>
              <a:off x="3058192" y="1443081"/>
              <a:ext cx="6060262" cy="976828"/>
            </a:xfrm>
            <a:custGeom>
              <a:avLst/>
              <a:gdLst>
                <a:gd name="connsiteX0" fmla="*/ 0 w 6060262"/>
                <a:gd name="connsiteY0" fmla="*/ 0 h 976828"/>
                <a:gd name="connsiteX1" fmla="*/ 6060262 w 6060262"/>
                <a:gd name="connsiteY1" fmla="*/ 0 h 976828"/>
                <a:gd name="connsiteX2" fmla="*/ 6060262 w 6060262"/>
                <a:gd name="connsiteY2" fmla="*/ 976828 h 976828"/>
                <a:gd name="connsiteX3" fmla="*/ 0 w 6060262"/>
                <a:gd name="connsiteY3" fmla="*/ 976828 h 97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0262" h="976828">
                  <a:moveTo>
                    <a:pt x="0" y="0"/>
                  </a:moveTo>
                  <a:lnTo>
                    <a:pt x="6060262" y="0"/>
                  </a:lnTo>
                  <a:lnTo>
                    <a:pt x="6060262" y="976828"/>
                  </a:lnTo>
                  <a:lnTo>
                    <a:pt x="0" y="976828"/>
                  </a:lnTo>
                  <a:close/>
                </a:path>
              </a:pathLst>
            </a:custGeom>
          </p:spPr>
        </p:pic>
        <p:grpSp>
          <p:nvGrpSpPr>
            <p:cNvPr id="37" name="组合 36"/>
            <p:cNvGrpSpPr/>
            <p:nvPr/>
          </p:nvGrpSpPr>
          <p:grpSpPr>
            <a:xfrm>
              <a:off x="3456478" y="1773264"/>
              <a:ext cx="5289020" cy="391859"/>
              <a:chOff x="2197115" y="1983533"/>
              <a:chExt cx="3869816" cy="286711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4767303" y="1983533"/>
                <a:ext cx="1299628" cy="286711"/>
                <a:chOff x="6860902" y="1500173"/>
                <a:chExt cx="1908629" cy="617220"/>
              </a:xfrm>
            </p:grpSpPr>
            <p:cxnSp>
              <p:nvCxnSpPr>
                <p:cNvPr id="64" name="直接连接符 63"/>
                <p:cNvCxnSpPr/>
                <p:nvPr/>
              </p:nvCxnSpPr>
              <p:spPr>
                <a:xfrm>
                  <a:off x="6860902" y="1500173"/>
                  <a:ext cx="190862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6860902" y="1705913"/>
                  <a:ext cx="151238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60902" y="1911653"/>
                  <a:ext cx="122282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60902" y="2117393"/>
                  <a:ext cx="756194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组合 57"/>
              <p:cNvGrpSpPr/>
              <p:nvPr/>
            </p:nvGrpSpPr>
            <p:grpSpPr>
              <a:xfrm flipH="1">
                <a:off x="2197115" y="1983533"/>
                <a:ext cx="1299628" cy="286711"/>
                <a:chOff x="6860902" y="1500173"/>
                <a:chExt cx="1908629" cy="617220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860902" y="1500173"/>
                  <a:ext cx="190862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60902" y="1705913"/>
                  <a:ext cx="151238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60902" y="1911653"/>
                  <a:ext cx="1222829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60902" y="2117393"/>
                  <a:ext cx="756194" cy="0"/>
                </a:xfrm>
                <a:prstGeom prst="line">
                  <a:avLst/>
                </a:prstGeom>
                <a:ln w="28575">
                  <a:gradFill>
                    <a:gsLst>
                      <a:gs pos="0">
                        <a:srgbClr val="F4D8B2"/>
                      </a:gs>
                      <a:gs pos="100000">
                        <a:srgbClr val="CB8650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7" name="图片 86" descr="图片包含 屏幕截图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010470" y="1303865"/>
              <a:ext cx="2176144" cy="305491"/>
            </a:xfrm>
            <a:prstGeom prst="rect">
              <a:avLst/>
            </a:prstGeom>
          </p:spPr>
        </p:pic>
        <p:sp>
          <p:nvSpPr>
            <p:cNvPr id="54" name="星形: 五角 53"/>
            <p:cNvSpPr/>
            <p:nvPr/>
          </p:nvSpPr>
          <p:spPr>
            <a:xfrm>
              <a:off x="5550770" y="1402135"/>
              <a:ext cx="1100438" cy="969142"/>
            </a:xfrm>
            <a:prstGeom prst="star5">
              <a:avLst>
                <a:gd name="adj" fmla="val 23092"/>
                <a:gd name="hf" fmla="val 105146"/>
                <a:gd name="vf" fmla="val 110557"/>
              </a:avLst>
            </a:prstGeom>
            <a:gradFill>
              <a:gsLst>
                <a:gs pos="0">
                  <a:srgbClr val="F2D1A5"/>
                </a:gs>
                <a:gs pos="100000">
                  <a:srgbClr val="CB865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5917257" y="1689270"/>
              <a:ext cx="35750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8E0A1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  <a:endParaRPr lang="en-US" altLang="zh-CN" sz="2400" b="1" dirty="0">
                <a:solidFill>
                  <a:srgbClr val="8E0A1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54985" y="199390"/>
            <a:ext cx="6009640" cy="65182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18605" y="587565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18605" y="391731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18605" y="195897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  <p:bldP spid="2" grpId="0" bldLvl="0" animBg="1"/>
      <p:bldP spid="8" grpId="1" animBg="1"/>
      <p:bldP spid="5" grpId="1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00680" y="216535"/>
            <a:ext cx="6318250" cy="64255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79565" y="5749290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79565" y="386524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79565" y="1981200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3" grpId="0" bldLvl="0" animBg="1"/>
      <p:bldP spid="7" grpId="1" animBg="1"/>
      <p:bldP spid="6" grpId="1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105" y="206375"/>
            <a:ext cx="5702935" cy="64662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3060" y="2000250"/>
            <a:ext cx="3027045" cy="3787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、内容：毛泽东思想、邓小平理论、三个代表重要思想、科学发展观、习近平总书记系列讲话重要内容、团章、团情团史、团的优良传统等。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ps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：此页填写内容应与《纪实簿》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5-7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页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内容一致。</a:t>
            </a:r>
            <a:endParaRPr lang="zh-CN" altLang="en-US" sz="2000" b="1"/>
          </a:p>
        </p:txBody>
      </p:sp>
      <p:sp>
        <p:nvSpPr>
          <p:cNvPr id="6" name="矩形 5"/>
          <p:cNvSpPr/>
          <p:nvPr/>
        </p:nvSpPr>
        <p:spPr>
          <a:xfrm>
            <a:off x="9083040" y="2000250"/>
            <a:ext cx="2893060" cy="3787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所填写日期区间为：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[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确定为入团积极分子时间，定为发展对象时间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]</a:t>
            </a:r>
            <a:endParaRPr lang="zh-CN" altLang="en-US" sz="2000" b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ps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：需在培养考察期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3-6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内完成，一般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1-3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次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不宜超过四次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、学时：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大于等于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学时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000" b="1"/>
          </a:p>
        </p:txBody>
      </p:sp>
      <p:sp>
        <p:nvSpPr>
          <p:cNvPr id="2" name="矩形 1"/>
          <p:cNvSpPr/>
          <p:nvPr/>
        </p:nvSpPr>
        <p:spPr>
          <a:xfrm>
            <a:off x="3495675" y="115379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5675" y="180911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95675" y="2327910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5675" y="284670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5675" y="3365500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95675" y="395287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95675" y="4540250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95675" y="512762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95675" y="557720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2" grpId="1" animBg="1"/>
      <p:bldP spid="8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02330" y="199390"/>
            <a:ext cx="6499225" cy="6480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3510" y="1645920"/>
            <a:ext cx="3541395" cy="356616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、内容：由团组织集中组织参加积极分子力所能及的社会实践、志愿服务、生态文明和其他团、校的活动。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、时间：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需在培养考察期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3-6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内完成。一般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1-3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次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不宜超过四次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、所填写日期区间为：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（确定为入团积极分子时间，定为发展对象时间）</a:t>
            </a:r>
            <a:endParaRPr lang="zh-CN" altLang="en-US" sz="135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00595" y="584898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00595" y="4391660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00595" y="293433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00595" y="204152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 bldLvl="0" animBg="1"/>
      <p:bldP spid="5" grpId="0" bldLvl="0" animBg="1"/>
      <p:bldP spid="2" grpId="0" bldLvl="0" animBg="1"/>
      <p:bldP spid="10" grpId="1" animBg="1"/>
      <p:bldP spid="8" grpId="1" animBg="1"/>
      <p:bldP spid="5" grpId="1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27630" y="188595"/>
            <a:ext cx="6936740" cy="6480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041515" y="586676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74695" y="214630"/>
            <a:ext cx="6788785" cy="64281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2875" y="1738630"/>
            <a:ext cx="3348990" cy="33813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、日期：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在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3-6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个月内的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培养考察期中。</a:t>
            </a:r>
            <a:r>
              <a:rPr 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每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1-2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填写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次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考察记录，结束时填写</a:t>
            </a: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次总结考察。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、培养联系人：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由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3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培养联系人</a:t>
            </a:r>
            <a:r>
              <a:rPr lang="zh-CN" altLang="en-US" sz="135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填写。</a:t>
            </a:r>
            <a:endParaRPr lang="zh-CN" altLang="en-US" sz="135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42860" y="5594350"/>
            <a:ext cx="1950085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69505" y="417258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69505" y="286956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69505" y="1922145"/>
            <a:ext cx="212344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  <p:bldP spid="9" grpId="0" bldLvl="0" animBg="1"/>
      <p:bldP spid="3" grpId="0" bldLvl="0" animBg="1"/>
      <p:bldP spid="11" grpId="1" animBg="1"/>
      <p:bldP spid="10" grpId="1" animBg="1"/>
      <p:bldP spid="9" grpId="1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27985" y="232410"/>
            <a:ext cx="6263640" cy="64477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79545" y="5521960"/>
            <a:ext cx="1868170" cy="26225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  <p:sp>
        <p:nvSpPr>
          <p:cNvPr id="29" name="椭圆形标注 28"/>
          <p:cNvSpPr/>
          <p:nvPr/>
        </p:nvSpPr>
        <p:spPr>
          <a:xfrm>
            <a:off x="143510" y="4283710"/>
            <a:ext cx="3207385" cy="1500505"/>
          </a:xfrm>
          <a:prstGeom prst="wedgeEllipseCallout">
            <a:avLst>
              <a:gd name="adj1" fmla="val 68649"/>
              <a:gd name="adj2" fmla="val 38997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z="1350" strike="noStrike" noProof="1">
                <a:solidFill>
                  <a:schemeClr val="tx1"/>
                </a:solidFill>
              </a:rPr>
              <a:t>凡涉及</a:t>
            </a:r>
            <a:r>
              <a:rPr lang="zh-CN" sz="1350" b="1" strike="noStrike" noProof="1">
                <a:solidFill>
                  <a:schemeClr val="tx1"/>
                </a:solidFill>
              </a:rPr>
              <a:t>支部名称</a:t>
            </a:r>
            <a:r>
              <a:rPr lang="zh-CN" sz="1350" strike="noStrike" noProof="1">
                <a:solidFill>
                  <a:schemeClr val="tx1"/>
                </a:solidFill>
              </a:rPr>
              <a:t>均为：</a:t>
            </a:r>
            <a:endParaRPr lang="zh-CN" sz="1350" strike="noStrike" noProof="1">
              <a:solidFill>
                <a:schemeClr val="tx1"/>
              </a:solidFill>
            </a:endParaRPr>
          </a:p>
          <a:p>
            <a:pPr algn="ctr" fontAlgn="base"/>
            <a:r>
              <a:rPr lang="zh-CN" sz="1350" strike="noStrike" noProof="1">
                <a:solidFill>
                  <a:srgbClr val="FF0000"/>
                </a:solidFill>
              </a:rPr>
              <a:t>江苏省三江学院</a:t>
            </a:r>
            <a:r>
              <a:rPr lang="en-US" altLang="zh-CN" sz="1350" strike="noStrike" noProof="1">
                <a:solidFill>
                  <a:srgbClr val="FF0000"/>
                </a:solidFill>
              </a:rPr>
              <a:t>xxx</a:t>
            </a:r>
            <a:r>
              <a:rPr lang="zh-CN" altLang="en-US" sz="1350" strike="noStrike" noProof="1">
                <a:solidFill>
                  <a:srgbClr val="FF0000"/>
                </a:solidFill>
              </a:rPr>
              <a:t>学院分团委</a:t>
            </a:r>
            <a:r>
              <a:rPr lang="en-US" altLang="zh-CN" sz="1350" strike="noStrike" noProof="1">
                <a:solidFill>
                  <a:srgbClr val="FF0000"/>
                </a:solidFill>
              </a:rPr>
              <a:t>xxx</a:t>
            </a:r>
            <a:r>
              <a:rPr lang="zh-CN" altLang="en-US" sz="1350" strike="noStrike" noProof="1">
                <a:solidFill>
                  <a:schemeClr val="tx1"/>
                </a:solidFill>
              </a:rPr>
              <a:t>（班级）</a:t>
            </a:r>
            <a:r>
              <a:rPr lang="zh-CN" altLang="en-US" sz="1350" strike="noStrike" noProof="1">
                <a:solidFill>
                  <a:srgbClr val="FF0000"/>
                </a:solidFill>
              </a:rPr>
              <a:t>团支部</a:t>
            </a:r>
            <a:endParaRPr lang="zh-CN" altLang="en-US" sz="1350" strike="noStrike" noProof="1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7715885" y="4498340"/>
            <a:ext cx="3587115" cy="723265"/>
          </a:xfrm>
          <a:prstGeom prst="wedgeEllipseCallout">
            <a:avLst>
              <a:gd name="adj1" fmla="val -33808"/>
              <a:gd name="adj2" fmla="val 76944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z="1350" strike="noStrike" noProof="1">
                <a:solidFill>
                  <a:schemeClr val="tx1"/>
                </a:solidFill>
              </a:rPr>
              <a:t>《纪实簿》中这里有单独一栏需要</a:t>
            </a:r>
            <a:r>
              <a:rPr lang="zh-CN" sz="1350" strike="noStrike" noProof="1">
                <a:solidFill>
                  <a:srgbClr val="FF0000"/>
                </a:solidFill>
              </a:rPr>
              <a:t>盖章</a:t>
            </a:r>
            <a:endParaRPr lang="zh-CN" sz="1350" strike="noStrike" noProof="1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8915400" y="1153795"/>
            <a:ext cx="3060700" cy="1500505"/>
          </a:xfrm>
          <a:prstGeom prst="wedgeEllipseCallout">
            <a:avLst>
              <a:gd name="adj1" fmla="val -60708"/>
              <a:gd name="adj2" fmla="val 63849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z="1350" strike="noStrike" noProof="1">
                <a:solidFill>
                  <a:schemeClr val="tx1"/>
                </a:solidFill>
              </a:rPr>
              <a:t>该日期可与</a:t>
            </a:r>
            <a:r>
              <a:rPr lang="en-US" altLang="zh-CN" sz="1350" strike="noStrike" noProof="1">
                <a:solidFill>
                  <a:srgbClr val="FF0000"/>
                </a:solidFill>
              </a:rPr>
              <a:t>“</a:t>
            </a:r>
            <a:r>
              <a:rPr lang="zh-CN" altLang="en-US" sz="1350" strike="noStrike" noProof="1">
                <a:solidFill>
                  <a:srgbClr val="FF0000"/>
                </a:solidFill>
              </a:rPr>
              <a:t>定为发展对象时间</a:t>
            </a:r>
            <a:r>
              <a:rPr lang="en-US" altLang="zh-CN" sz="1350" strike="noStrike" noProof="1">
                <a:solidFill>
                  <a:srgbClr val="FF0000"/>
                </a:solidFill>
              </a:rPr>
              <a:t>”</a:t>
            </a:r>
            <a:r>
              <a:rPr lang="zh-CN" altLang="en-US" sz="1350" strike="noStrike" noProof="1">
                <a:solidFill>
                  <a:schemeClr val="tx1"/>
                </a:solidFill>
              </a:rPr>
              <a:t>一致</a:t>
            </a:r>
            <a:endParaRPr lang="zh-CN" altLang="en-US" sz="1350" strike="noStrike" noProof="1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84035" y="3663315"/>
            <a:ext cx="1950085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84035" y="2329180"/>
            <a:ext cx="1950085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29835" y="1153795"/>
            <a:ext cx="1950085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3" grpId="0" bldLvl="0" animBg="1"/>
      <p:bldP spid="8" grpId="0" bldLvl="0" animBg="1"/>
      <p:bldP spid="3" grpId="1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82035" y="189865"/>
            <a:ext cx="5390515" cy="65195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3510" y="1812925"/>
            <a:ext cx="3888740" cy="189039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 b="1"/>
              <a:t>公示必须盖章</a:t>
            </a:r>
            <a:endParaRPr lang="zh-CN" altLang="en-US" sz="2000" b="1"/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公示时间：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2022</a:t>
            </a:r>
            <a:r>
              <a:rPr lang="zh-CN" altLang="en-US" sz="2000" b="1">
                <a:solidFill>
                  <a:srgbClr val="FF0000"/>
                </a:solidFill>
              </a:rPr>
              <a:t>年</a:t>
            </a:r>
            <a:r>
              <a:rPr lang="en-US" altLang="zh-CN" sz="2000" b="1">
                <a:solidFill>
                  <a:srgbClr val="FF0000"/>
                </a:solidFill>
              </a:rPr>
              <a:t>1</a:t>
            </a:r>
            <a:r>
              <a:rPr lang="zh-CN" altLang="en-US" sz="2000" b="1">
                <a:solidFill>
                  <a:srgbClr val="FF0000"/>
                </a:solidFill>
              </a:rPr>
              <a:t>月</a:t>
            </a:r>
            <a:r>
              <a:rPr lang="en-US" altLang="zh-CN" sz="2000" b="1">
                <a:solidFill>
                  <a:srgbClr val="FF0000"/>
                </a:solidFill>
              </a:rPr>
              <a:t>12</a:t>
            </a:r>
            <a:r>
              <a:rPr lang="zh-CN" altLang="en-US" sz="2000" b="1">
                <a:solidFill>
                  <a:srgbClr val="FF0000"/>
                </a:solidFill>
              </a:rPr>
              <a:t>日</a:t>
            </a:r>
            <a:r>
              <a:rPr lang="en-US" altLang="zh-CN" sz="2000" b="1">
                <a:solidFill>
                  <a:srgbClr val="FF0000"/>
                </a:solidFill>
              </a:rPr>
              <a:t>-2022</a:t>
            </a:r>
            <a:r>
              <a:rPr lang="zh-CN" altLang="en-US" sz="2000" b="1">
                <a:solidFill>
                  <a:srgbClr val="FF0000"/>
                </a:solidFill>
              </a:rPr>
              <a:t>年</a:t>
            </a:r>
            <a:r>
              <a:rPr lang="en-US" altLang="zh-CN" sz="2000" b="1">
                <a:solidFill>
                  <a:srgbClr val="FF0000"/>
                </a:solidFill>
              </a:rPr>
              <a:t>1</a:t>
            </a:r>
            <a:r>
              <a:rPr lang="zh-CN" altLang="en-US" sz="2000" b="1">
                <a:solidFill>
                  <a:srgbClr val="FF0000"/>
                </a:solidFill>
              </a:rPr>
              <a:t>月</a:t>
            </a:r>
            <a:r>
              <a:rPr lang="en-US" altLang="zh-CN" sz="2000" b="1">
                <a:solidFill>
                  <a:srgbClr val="FF0000"/>
                </a:solidFill>
              </a:rPr>
              <a:t>14</a:t>
            </a:r>
            <a:r>
              <a:rPr lang="zh-CN" altLang="en-US" sz="2000" b="1">
                <a:solidFill>
                  <a:srgbClr val="FF0000"/>
                </a:solidFill>
              </a:rPr>
              <a:t>日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8790940" y="4768850"/>
            <a:ext cx="2201545" cy="1412875"/>
          </a:xfrm>
          <a:prstGeom prst="wedgeEllipseCallout">
            <a:avLst>
              <a:gd name="adj1" fmla="val -68501"/>
              <a:gd name="adj2" fmla="val 45657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350" strike="noStrike" noProof="1">
                <a:solidFill>
                  <a:schemeClr val="tx1"/>
                </a:solidFill>
                <a:sym typeface="+mn-ea"/>
              </a:rPr>
              <a:t>该日期一般为</a:t>
            </a:r>
            <a:r>
              <a:rPr lang="en-US" altLang="zh-CN" sz="1350" strike="noStrike" noProof="1">
                <a:solidFill>
                  <a:schemeClr val="tx1"/>
                </a:solidFill>
                <a:sym typeface="+mn-ea"/>
              </a:rPr>
              <a:t>:</a:t>
            </a:r>
            <a:r>
              <a:rPr lang="zh-CN" sz="1350" strike="noStrike" noProof="1">
                <a:solidFill>
                  <a:srgbClr val="FF0000"/>
                </a:solidFill>
                <a:sym typeface="+mn-ea"/>
              </a:rPr>
              <a:t>公示时间</a:t>
            </a:r>
            <a:r>
              <a:rPr lang="en-US" altLang="zh-CN" sz="1350" strike="noStrike" noProof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1350" strike="noStrike" noProof="1">
                <a:solidFill>
                  <a:srgbClr val="FF0000"/>
                </a:solidFill>
                <a:sym typeface="+mn-ea"/>
              </a:rPr>
              <a:t>天后</a:t>
            </a:r>
            <a:endParaRPr lang="zh-CN" altLang="en-US" sz="1350" strike="noStrike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12255" y="5920740"/>
            <a:ext cx="1932305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17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7" grpId="0" bldLvl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20720" y="144780"/>
            <a:ext cx="6318885" cy="65354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3510" y="1529715"/>
            <a:ext cx="3463925" cy="189611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350" b="1"/>
              <a:t>该日期与《入团志愿书》</a:t>
            </a:r>
            <a:r>
              <a:rPr lang="zh-CN" altLang="en-US" sz="1350" b="1">
                <a:solidFill>
                  <a:srgbClr val="FF0000"/>
                </a:solidFill>
              </a:rPr>
              <a:t>第</a:t>
            </a:r>
            <a:r>
              <a:rPr lang="en-US" altLang="zh-CN" sz="1350" b="1">
                <a:solidFill>
                  <a:srgbClr val="FF0000"/>
                </a:solidFill>
              </a:rPr>
              <a:t>7</a:t>
            </a:r>
            <a:r>
              <a:rPr lang="zh-CN" altLang="en-US" sz="1350" b="1">
                <a:solidFill>
                  <a:srgbClr val="FF0000"/>
                </a:solidFill>
              </a:rPr>
              <a:t>页</a:t>
            </a:r>
            <a:r>
              <a:rPr lang="zh-CN" altLang="en-US" sz="1350" b="1"/>
              <a:t>日期一致</a:t>
            </a:r>
            <a:endParaRPr lang="zh-CN" altLang="en-US" sz="1350" b="1"/>
          </a:p>
          <a:p>
            <a:pPr algn="l" fontAlgn="base"/>
            <a:r>
              <a:rPr lang="zh-CN" altLang="en-US" sz="1350" b="1">
                <a:sym typeface="+mn-ea"/>
              </a:rPr>
              <a:t>日期区间：</a:t>
            </a:r>
            <a:endParaRPr lang="zh-CN" altLang="en-US" sz="1350" strike="noStrike" noProof="1"/>
          </a:p>
          <a:p>
            <a:pPr algn="l" fontAlgn="base"/>
            <a:r>
              <a:rPr lang="zh-CN" altLang="en-US" sz="1350">
                <a:solidFill>
                  <a:srgbClr val="FF0000"/>
                </a:solidFill>
                <a:sym typeface="+mn-ea"/>
              </a:rPr>
              <a:t>（填写《入团志愿书》的日期，</a:t>
            </a:r>
            <a:r>
              <a:rPr lang="en-US" altLang="zh-CN" sz="1350">
                <a:solidFill>
                  <a:srgbClr val="FF0000"/>
                </a:solidFill>
                <a:sym typeface="+mn-ea"/>
              </a:rPr>
              <a:t>XX</a:t>
            </a:r>
            <a:r>
              <a:rPr lang="zh-CN" altLang="en-US" sz="1350">
                <a:solidFill>
                  <a:srgbClr val="FF0000"/>
                </a:solidFill>
                <a:sym typeface="+mn-ea"/>
              </a:rPr>
              <a:t>年</a:t>
            </a:r>
            <a:r>
              <a:rPr lang="en-US" altLang="zh-CN" sz="1350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1350">
                <a:solidFill>
                  <a:srgbClr val="FF0000"/>
                </a:solidFill>
                <a:sym typeface="+mn-ea"/>
              </a:rPr>
              <a:t>月</a:t>
            </a:r>
            <a:r>
              <a:rPr lang="en-US" altLang="zh-CN" sz="1350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1350">
                <a:solidFill>
                  <a:srgbClr val="FF0000"/>
                </a:solidFill>
                <a:sym typeface="+mn-ea"/>
              </a:rPr>
              <a:t>日）</a:t>
            </a:r>
            <a:endParaRPr lang="zh-CN" altLang="en-US" sz="135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13530" y="550545"/>
            <a:ext cx="1063625" cy="2647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/>
        </p:nvSpPr>
        <p:spPr>
          <a:xfrm>
            <a:off x="4113530" y="5492115"/>
            <a:ext cx="1884045" cy="2647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  <p:sp>
        <p:nvSpPr>
          <p:cNvPr id="29" name="椭圆形标注 28"/>
          <p:cNvSpPr/>
          <p:nvPr/>
        </p:nvSpPr>
        <p:spPr>
          <a:xfrm>
            <a:off x="417195" y="4128135"/>
            <a:ext cx="3036570" cy="1519555"/>
          </a:xfrm>
          <a:prstGeom prst="wedgeEllipseCallout">
            <a:avLst>
              <a:gd name="adj1" fmla="val 70660"/>
              <a:gd name="adj2" fmla="val 40890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z="1350" strike="noStrike" noProof="1">
                <a:solidFill>
                  <a:schemeClr val="tx1"/>
                </a:solidFill>
              </a:rPr>
              <a:t>凡涉及</a:t>
            </a:r>
            <a:r>
              <a:rPr lang="zh-CN" sz="1350" b="1" strike="noStrike" noProof="1">
                <a:solidFill>
                  <a:schemeClr val="tx1"/>
                </a:solidFill>
              </a:rPr>
              <a:t>支部名称</a:t>
            </a:r>
            <a:r>
              <a:rPr lang="zh-CN" sz="1350" strike="noStrike" noProof="1">
                <a:solidFill>
                  <a:schemeClr val="tx1"/>
                </a:solidFill>
              </a:rPr>
              <a:t>均为：</a:t>
            </a:r>
            <a:endParaRPr lang="zh-CN" sz="1350" strike="noStrike" noProof="1">
              <a:solidFill>
                <a:schemeClr val="tx1"/>
              </a:solidFill>
            </a:endParaRPr>
          </a:p>
          <a:p>
            <a:pPr algn="ctr" fontAlgn="base"/>
            <a:r>
              <a:rPr lang="zh-CN" sz="1350" strike="noStrike" noProof="1">
                <a:solidFill>
                  <a:srgbClr val="FF0000"/>
                </a:solidFill>
              </a:rPr>
              <a:t>江苏省三江学院</a:t>
            </a:r>
            <a:r>
              <a:rPr lang="en-US" altLang="zh-CN" sz="1350" strike="noStrike" noProof="1">
                <a:solidFill>
                  <a:srgbClr val="FF0000"/>
                </a:solidFill>
              </a:rPr>
              <a:t>xxx</a:t>
            </a:r>
            <a:r>
              <a:rPr lang="zh-CN" altLang="en-US" sz="1350" strike="noStrike" noProof="1">
                <a:solidFill>
                  <a:srgbClr val="FF0000"/>
                </a:solidFill>
              </a:rPr>
              <a:t>学院分团委</a:t>
            </a:r>
            <a:r>
              <a:rPr lang="en-US" altLang="zh-CN" sz="1350" strike="noStrike" noProof="1">
                <a:solidFill>
                  <a:srgbClr val="FF0000"/>
                </a:solidFill>
              </a:rPr>
              <a:t>xxx</a:t>
            </a:r>
            <a:r>
              <a:rPr lang="zh-CN" altLang="en-US" sz="1350" strike="noStrike" noProof="1">
                <a:solidFill>
                  <a:schemeClr val="tx1"/>
                </a:solidFill>
              </a:rPr>
              <a:t>（班级）</a:t>
            </a:r>
            <a:r>
              <a:rPr lang="zh-CN" altLang="en-US" sz="1350" strike="noStrike" noProof="1">
                <a:solidFill>
                  <a:srgbClr val="FF0000"/>
                </a:solidFill>
              </a:rPr>
              <a:t>团支部</a:t>
            </a:r>
            <a:endParaRPr lang="zh-CN" altLang="en-US" sz="1350" strike="noStrike" noProof="1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46420" y="2078990"/>
            <a:ext cx="3042920" cy="66230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日后均可</a:t>
            </a:r>
            <a:endParaRPr lang="zh-CN" altLang="en-US" sz="2000" strike="noStrike" noProof="1">
              <a:solidFill>
                <a:srgbClr val="FF0000"/>
              </a:solidFill>
            </a:endParaRPr>
          </a:p>
          <a:p>
            <a:pPr algn="ctr" fontAlgn="base"/>
            <a:r>
              <a:rPr lang="zh-CN" altLang="en-US" sz="2000" strike="noStrike" noProof="1">
                <a:solidFill>
                  <a:schemeClr val="tx1"/>
                </a:solidFill>
              </a:rPr>
              <a:t>如：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2022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年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4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月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1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日</a:t>
            </a:r>
            <a:endParaRPr lang="zh-CN" altLang="en-US" sz="2000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2999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4" name="内容占位符 1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185" y="198755"/>
            <a:ext cx="5104130" cy="6497320"/>
          </a:xfrm>
          <a:prstGeom prst="rect">
            <a:avLst/>
          </a:prstGeom>
        </p:spPr>
      </p:pic>
      <p:sp>
        <p:nvSpPr>
          <p:cNvPr id="41" name="椭圆形标注 40"/>
          <p:cNvSpPr/>
          <p:nvPr/>
        </p:nvSpPr>
        <p:spPr>
          <a:xfrm>
            <a:off x="276860" y="1319530"/>
            <a:ext cx="3419475" cy="1818005"/>
          </a:xfrm>
          <a:prstGeom prst="wedgeEllipseCallout">
            <a:avLst>
              <a:gd name="adj1" fmla="val 64927"/>
              <a:gd name="adj2" fmla="val -931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trike="noStrike" noProof="1"/>
              <a:t>日期区间：</a:t>
            </a:r>
            <a:endParaRPr lang="zh-CN" altLang="en-US" strike="noStrike" noProof="1"/>
          </a:p>
          <a:p>
            <a:pPr algn="ctr" fontAlgn="base"/>
            <a:r>
              <a:rPr lang="zh-CN" altLang="en-US" strike="noStrike" noProof="1">
                <a:solidFill>
                  <a:srgbClr val="FF0000"/>
                </a:solidFill>
              </a:rPr>
              <a:t>（填写《入团志愿书》的日期，</a:t>
            </a:r>
            <a:r>
              <a:rPr lang="en-US" altLang="zh-CN" strike="noStrike" noProof="1">
                <a:solidFill>
                  <a:srgbClr val="FF0000"/>
                </a:solidFill>
                <a:sym typeface="+mn-ea"/>
              </a:rPr>
              <a:t>XX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年</a:t>
            </a:r>
            <a:r>
              <a:rPr lang="en-US" altLang="zh-CN" strike="noStrike" noProof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月</a:t>
            </a:r>
            <a:r>
              <a:rPr lang="en-US" altLang="zh-CN" strike="noStrike" noProof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日）</a:t>
            </a:r>
            <a:r>
              <a:rPr lang="zh-CN" altLang="en-US" strike="noStrike" noProof="1"/>
              <a:t>，且与《纪实簿》</a:t>
            </a:r>
            <a:r>
              <a:rPr lang="zh-CN" altLang="en-US" strike="noStrike" noProof="1">
                <a:solidFill>
                  <a:srgbClr val="FF0000"/>
                </a:solidFill>
              </a:rPr>
              <a:t>第</a:t>
            </a:r>
            <a:r>
              <a:rPr lang="en-US" altLang="zh-CN" strike="noStrike" noProof="1">
                <a:solidFill>
                  <a:srgbClr val="FF0000"/>
                </a:solidFill>
              </a:rPr>
              <a:t>13</a:t>
            </a:r>
            <a:r>
              <a:rPr lang="zh-CN" altLang="en-US" strike="noStrike" noProof="1">
                <a:solidFill>
                  <a:srgbClr val="FF0000"/>
                </a:solidFill>
              </a:rPr>
              <a:t>页</a:t>
            </a:r>
            <a:r>
              <a:rPr lang="zh-CN" altLang="en-US" strike="noStrike" noProof="1"/>
              <a:t>日期一致</a:t>
            </a:r>
            <a:endParaRPr lang="zh-CN" altLang="en-US" strike="noStrike" noProof="1"/>
          </a:p>
        </p:txBody>
      </p:sp>
      <p:sp>
        <p:nvSpPr>
          <p:cNvPr id="46" name="椭圆形标注 45"/>
          <p:cNvSpPr/>
          <p:nvPr/>
        </p:nvSpPr>
        <p:spPr>
          <a:xfrm>
            <a:off x="-179705" y="4134485"/>
            <a:ext cx="3451225" cy="1600200"/>
          </a:xfrm>
          <a:prstGeom prst="wedgeEllipseCallout">
            <a:avLst>
              <a:gd name="adj1" fmla="val 82345"/>
              <a:gd name="adj2" fmla="val -739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strike="noStrike" noProof="1"/>
              <a:t>凡涉及</a:t>
            </a:r>
            <a:r>
              <a:rPr lang="zh-CN" b="1" strike="noStrike" noProof="1"/>
              <a:t>支部名称</a:t>
            </a:r>
            <a:r>
              <a:rPr lang="zh-CN" strike="noStrike" noProof="1"/>
              <a:t>均为：</a:t>
            </a:r>
            <a:endParaRPr lang="zh-CN" strike="noStrike" noProof="1"/>
          </a:p>
          <a:p>
            <a:pPr algn="ctr" fontAlgn="base"/>
            <a:r>
              <a:rPr lang="zh-CN" strike="noStrike" noProof="1">
                <a:solidFill>
                  <a:srgbClr val="FF0000"/>
                </a:solidFill>
              </a:rPr>
              <a:t>江苏省三江学院</a:t>
            </a:r>
            <a:r>
              <a:rPr lang="en-US" altLang="zh-CN" strike="noStrike" noProof="1">
                <a:solidFill>
                  <a:srgbClr val="FF0000"/>
                </a:solidFill>
              </a:rPr>
              <a:t>xxx</a:t>
            </a:r>
            <a:r>
              <a:rPr lang="zh-CN" altLang="en-US" strike="noStrike" noProof="1">
                <a:solidFill>
                  <a:srgbClr val="FF0000"/>
                </a:solidFill>
              </a:rPr>
              <a:t>学院分团委</a:t>
            </a:r>
            <a:r>
              <a:rPr lang="en-US" altLang="zh-CN" strike="noStrike" noProof="1">
                <a:solidFill>
                  <a:srgbClr val="FF0000"/>
                </a:solidFill>
              </a:rPr>
              <a:t>xxx</a:t>
            </a:r>
            <a:r>
              <a:rPr lang="zh-CN" altLang="en-US" strike="noStrike" noProof="1">
                <a:solidFill>
                  <a:schemeClr val="tx1"/>
                </a:solidFill>
              </a:rPr>
              <a:t>（班级）</a:t>
            </a:r>
            <a:r>
              <a:rPr lang="zh-CN" altLang="en-US" strike="noStrike" noProof="1">
                <a:solidFill>
                  <a:srgbClr val="FF0000"/>
                </a:solidFill>
              </a:rPr>
              <a:t>团支部</a:t>
            </a:r>
            <a:endParaRPr lang="zh-CN" altLang="en-US" strike="noStrike" noProof="1">
              <a:solidFill>
                <a:srgbClr val="FF0000"/>
              </a:solidFill>
            </a:endParaRPr>
          </a:p>
        </p:txBody>
      </p:sp>
      <p:sp>
        <p:nvSpPr>
          <p:cNvPr id="43" name="椭圆形标注 42"/>
          <p:cNvSpPr/>
          <p:nvPr/>
        </p:nvSpPr>
        <p:spPr>
          <a:xfrm>
            <a:off x="8856980" y="5843270"/>
            <a:ext cx="2167890" cy="731520"/>
          </a:xfrm>
          <a:prstGeom prst="wedgeEllipseCallout">
            <a:avLst>
              <a:gd name="adj1" fmla="val -84586"/>
              <a:gd name="adj2" fmla="val -575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trike="noStrike" noProof="1"/>
              <a:t>此日期学生</a:t>
            </a:r>
            <a:r>
              <a:rPr lang="zh-CN" altLang="en-US" strike="noStrike" noProof="1">
                <a:solidFill>
                  <a:srgbClr val="FF0000"/>
                </a:solidFill>
              </a:rPr>
              <a:t>无需填写</a:t>
            </a:r>
            <a:endParaRPr lang="zh-CN" altLang="en-US" strike="noStrike" noProof="1">
              <a:solidFill>
                <a:srgbClr val="FF0000"/>
              </a:solidFill>
            </a:endParaRPr>
          </a:p>
        </p:txBody>
      </p:sp>
      <p:sp>
        <p:nvSpPr>
          <p:cNvPr id="47" name="椭圆形标注 46"/>
          <p:cNvSpPr/>
          <p:nvPr/>
        </p:nvSpPr>
        <p:spPr>
          <a:xfrm>
            <a:off x="8616950" y="4051300"/>
            <a:ext cx="3277235" cy="1238250"/>
          </a:xfrm>
          <a:prstGeom prst="wedgeEllipseCallout">
            <a:avLst>
              <a:gd name="adj1" fmla="val -62923"/>
              <a:gd name="adj2" fmla="val -430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olidFill>
                  <a:schemeClr val="tx1"/>
                </a:solidFill>
              </a:rPr>
              <a:t>该日期应为：早于</a:t>
            </a:r>
            <a:r>
              <a:rPr lang="en-US" altLang="zh-CN" strike="noStrike" noProof="1">
                <a:solidFill>
                  <a:srgbClr val="FF0000"/>
                </a:solidFill>
              </a:rPr>
              <a:t>xxxx</a:t>
            </a:r>
            <a:r>
              <a:rPr lang="zh-CN" altLang="en-US" strike="noStrike" noProof="1">
                <a:solidFill>
                  <a:srgbClr val="FF0000"/>
                </a:solidFill>
              </a:rPr>
              <a:t>年</a:t>
            </a:r>
            <a:r>
              <a:rPr lang="en-US" altLang="zh-CN" strike="noStrike" noProof="1">
                <a:solidFill>
                  <a:srgbClr val="FF0000"/>
                </a:solidFill>
              </a:rPr>
              <a:t>5</a:t>
            </a:r>
            <a:r>
              <a:rPr lang="zh-CN" altLang="en-US" strike="noStrike" noProof="1">
                <a:solidFill>
                  <a:srgbClr val="FF0000"/>
                </a:solidFill>
              </a:rPr>
              <a:t>月</a:t>
            </a:r>
            <a:r>
              <a:rPr lang="en-US" altLang="zh-CN" strike="noStrike" noProof="1">
                <a:solidFill>
                  <a:srgbClr val="FF0000"/>
                </a:solidFill>
              </a:rPr>
              <a:t>4</a:t>
            </a:r>
            <a:r>
              <a:rPr lang="zh-CN" altLang="en-US" strike="noStrike" noProof="1">
                <a:solidFill>
                  <a:srgbClr val="FF0000"/>
                </a:solidFill>
              </a:rPr>
              <a:t>日，</a:t>
            </a:r>
            <a:r>
              <a:rPr lang="zh-CN" altLang="en-US" strike="noStrike" noProof="1">
                <a:solidFill>
                  <a:schemeClr val="tx1"/>
                </a:solidFill>
              </a:rPr>
              <a:t>晚于或等于</a:t>
            </a:r>
            <a:r>
              <a:rPr lang="zh-CN" altLang="en-US" strike="noStrike" noProof="1">
                <a:solidFill>
                  <a:srgbClr val="FF0000"/>
                </a:solidFill>
              </a:rPr>
              <a:t>召开支部会议</a:t>
            </a:r>
            <a:r>
              <a:rPr lang="zh-CN" altLang="en-US" strike="noStrike" noProof="1">
                <a:solidFill>
                  <a:schemeClr val="bg2"/>
                </a:solidFill>
              </a:rPr>
              <a:t>的时间</a:t>
            </a:r>
            <a:endParaRPr lang="zh-CN" altLang="en-US" strike="noStrike" noProof="1">
              <a:solidFill>
                <a:schemeClr val="bg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16315" y="285115"/>
            <a:ext cx="3042920" cy="66230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日后均可</a:t>
            </a:r>
            <a:endParaRPr lang="zh-CN" altLang="en-US" sz="2000" strike="noStrike" noProof="1">
              <a:solidFill>
                <a:srgbClr val="FF0000"/>
              </a:solidFill>
            </a:endParaRPr>
          </a:p>
          <a:p>
            <a:pPr algn="ctr" fontAlgn="base"/>
            <a:r>
              <a:rPr lang="zh-CN" altLang="en-US" sz="2000" strike="noStrike" noProof="1">
                <a:solidFill>
                  <a:schemeClr val="tx1"/>
                </a:solidFill>
              </a:rPr>
              <a:t>如：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2022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年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4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月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1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日</a:t>
            </a:r>
            <a:endParaRPr lang="zh-CN" altLang="en-US" sz="2000" strike="noStrike" noProof="1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92700" y="285115"/>
            <a:ext cx="1567815" cy="3441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z="2000" strike="noStrike" noProof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42990" y="5582285"/>
            <a:ext cx="202438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4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16950" y="3312160"/>
            <a:ext cx="2761615" cy="5518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日后均可</a:t>
            </a:r>
            <a:endParaRPr lang="zh-CN" altLang="en-US" sz="2000" strike="noStrike" noProof="1">
              <a:solidFill>
                <a:srgbClr val="FF0000"/>
              </a:solidFill>
            </a:endParaRPr>
          </a:p>
          <a:p>
            <a:pPr algn="ctr" fontAlgn="base"/>
            <a:r>
              <a:rPr lang="zh-CN" altLang="en-US" sz="2000" strike="noStrike" noProof="1">
                <a:solidFill>
                  <a:schemeClr val="tx1"/>
                </a:solidFill>
              </a:rPr>
              <a:t>如：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2022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年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4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月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1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日</a:t>
            </a:r>
            <a:endParaRPr lang="zh-CN" altLang="en-US" sz="2000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6" grpId="0" bldLvl="0" animBg="1"/>
      <p:bldP spid="3" grpId="1" animBg="1"/>
      <p:bldP spid="8" grpId="1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23683" y="601095"/>
            <a:ext cx="6077763" cy="430530"/>
            <a:chOff x="3023683" y="575695"/>
            <a:chExt cx="6077763" cy="430530"/>
          </a:xfrm>
        </p:grpSpPr>
        <p:sp>
          <p:nvSpPr>
            <p:cNvPr id="37" name="文本框 36"/>
            <p:cNvSpPr txBox="1"/>
            <p:nvPr/>
          </p:nvSpPr>
          <p:spPr>
            <a:xfrm>
              <a:off x="5709378" y="575695"/>
              <a:ext cx="711200" cy="4305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7500" b="0" i="0" u="none" strike="noStrike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说明</a:t>
              </a:r>
              <a:endParaRPr lang="zh-CN" altLang="en-US" sz="2800" dirty="0">
                <a:solidFill>
                  <a:schemeClr val="accent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023683" y="696585"/>
              <a:ext cx="6077763" cy="129759"/>
              <a:chOff x="3201483" y="696585"/>
              <a:chExt cx="6077763" cy="129759"/>
            </a:xfrm>
          </p:grpSpPr>
          <p:grpSp>
            <p:nvGrpSpPr>
              <p:cNvPr id="45" name="组合 44"/>
              <p:cNvGrpSpPr/>
              <p:nvPr/>
            </p:nvGrpSpPr>
            <p:grpSpPr>
              <a:xfrm rot="10800000" flipH="1">
                <a:off x="3201483" y="696585"/>
                <a:ext cx="1272093" cy="129759"/>
                <a:chOff x="2718518" y="3606259"/>
                <a:chExt cx="1879646" cy="191731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 flipH="1">
                  <a:off x="4317757" y="3606259"/>
                  <a:ext cx="280407" cy="191731"/>
                  <a:chOff x="3246675" y="3626832"/>
                  <a:chExt cx="280407" cy="191731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 rot="2673520">
                    <a:off x="3335351" y="3626832"/>
                    <a:ext cx="191731" cy="191731"/>
                  </a:xfrm>
                  <a:prstGeom prst="rect">
                    <a:avLst/>
                  </a:pr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 rot="2673520">
                    <a:off x="3246675" y="3626832"/>
                    <a:ext cx="191732" cy="19173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</p:grpSp>
            <p:cxnSp>
              <p:nvCxnSpPr>
                <p:cNvPr id="47" name="直接连接符 46"/>
                <p:cNvCxnSpPr/>
                <p:nvPr/>
              </p:nvCxnSpPr>
              <p:spPr>
                <a:xfrm>
                  <a:off x="2718518" y="3702125"/>
                  <a:ext cx="1559532" cy="0"/>
                </a:xfrm>
                <a:prstGeom prst="line">
                  <a:avLst/>
                </a:prstGeom>
                <a:ln>
                  <a:gradFill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 flipH="1">
                <a:off x="8003185" y="696585"/>
                <a:ext cx="1276061" cy="129759"/>
                <a:chOff x="2718518" y="3606259"/>
                <a:chExt cx="1885510" cy="191731"/>
              </a:xfrm>
            </p:grpSpPr>
            <p:grpSp>
              <p:nvGrpSpPr>
                <p:cNvPr id="55" name="组合 54"/>
                <p:cNvGrpSpPr/>
                <p:nvPr/>
              </p:nvGrpSpPr>
              <p:grpSpPr>
                <a:xfrm flipH="1">
                  <a:off x="4317757" y="3606259"/>
                  <a:ext cx="286271" cy="191731"/>
                  <a:chOff x="3240811" y="3626832"/>
                  <a:chExt cx="286271" cy="191731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 rot="2673520">
                    <a:off x="3335351" y="3626832"/>
                    <a:ext cx="191731" cy="191731"/>
                  </a:xfrm>
                  <a:prstGeom prst="rect">
                    <a:avLst/>
                  </a:pr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 rot="2673520">
                    <a:off x="3240811" y="3626832"/>
                    <a:ext cx="191733" cy="19173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</p:grpSp>
            <p:cxnSp>
              <p:nvCxnSpPr>
                <p:cNvPr id="56" name="直接连接符 55"/>
                <p:cNvCxnSpPr/>
                <p:nvPr/>
              </p:nvCxnSpPr>
              <p:spPr>
                <a:xfrm>
                  <a:off x="2718518" y="3702125"/>
                  <a:ext cx="1559532" cy="0"/>
                </a:xfrm>
                <a:prstGeom prst="line">
                  <a:avLst/>
                </a:prstGeom>
                <a:ln>
                  <a:gradFill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文本框 2"/>
          <p:cNvSpPr txBox="1"/>
          <p:nvPr/>
        </p:nvSpPr>
        <p:spPr>
          <a:xfrm>
            <a:off x="344805" y="1232535"/>
            <a:ext cx="1142936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一、申请人填写《入团志愿书》要严肃、认真、忠实。填写前，团支部负责人或入团介绍人应将表内项目向申请人解释清楚。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二、填写《入团志愿书》须使用钢笔、签字笔，并使用黑色或蓝黑色墨水，字迹要清晰、工整。表内的年、月、日一律用公历和阿拉伯数字。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表内所有栏目必须填写，确无内容填写时，应注明“无”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。栏目填写不下时，可加附页。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三、《入团志愿书》是团员的档案材料，由档案管理部门统一管理；未建立人事档案的，学生团员的《入团志愿书》由学校团委建立团员档案并进行管理；其他团员的由街道、乡镇团组织统一管理。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四、《入团志愿书》由各省级团委按照团中央基层组织建设部提供的样式统一制作，要在《入团志愿书》封面右上角显著位置加印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发展团员编号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2999" y="22577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66670" y="252730"/>
            <a:ext cx="6482080" cy="64274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2875" y="1764030"/>
            <a:ext cx="2750185" cy="186372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 b="1"/>
              <a:t>公示必须盖章</a:t>
            </a:r>
            <a:endParaRPr lang="zh-CN" altLang="en-US" sz="2000" b="1"/>
          </a:p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公示时间：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2022</a:t>
            </a:r>
            <a:r>
              <a:rPr lang="zh-CN" altLang="en-US" sz="2000" b="1">
                <a:solidFill>
                  <a:srgbClr val="FF0000"/>
                </a:solidFill>
              </a:rPr>
              <a:t>年</a:t>
            </a:r>
            <a:r>
              <a:rPr lang="en-US" altLang="zh-CN" sz="2000" b="1">
                <a:solidFill>
                  <a:srgbClr val="FF0000"/>
                </a:solidFill>
              </a:rPr>
              <a:t>4</a:t>
            </a:r>
            <a:r>
              <a:rPr lang="zh-CN" altLang="en-US" sz="2000" b="1">
                <a:solidFill>
                  <a:srgbClr val="FF0000"/>
                </a:solidFill>
              </a:rPr>
              <a:t>月</a:t>
            </a:r>
            <a:r>
              <a:rPr lang="en-US" altLang="zh-CN" sz="2000" b="1">
                <a:solidFill>
                  <a:srgbClr val="FF0000"/>
                </a:solidFill>
              </a:rPr>
              <a:t>1</a:t>
            </a:r>
            <a:r>
              <a:rPr lang="zh-CN" altLang="en-US" sz="2000" b="1">
                <a:solidFill>
                  <a:srgbClr val="FF0000"/>
                </a:solidFill>
              </a:rPr>
              <a:t>日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-2022</a:t>
            </a:r>
            <a:r>
              <a:rPr lang="zh-CN" altLang="en-US" sz="2000" b="1">
                <a:solidFill>
                  <a:srgbClr val="FF0000"/>
                </a:solidFill>
              </a:rPr>
              <a:t>年</a:t>
            </a:r>
            <a:r>
              <a:rPr lang="en-US" altLang="zh-CN" sz="2000" b="1">
                <a:solidFill>
                  <a:srgbClr val="FF0000"/>
                </a:solidFill>
              </a:rPr>
              <a:t>4</a:t>
            </a:r>
            <a:r>
              <a:rPr lang="zh-CN" altLang="en-US" sz="2000" b="1">
                <a:solidFill>
                  <a:srgbClr val="FF0000"/>
                </a:solidFill>
              </a:rPr>
              <a:t>月</a:t>
            </a:r>
            <a:r>
              <a:rPr lang="en-US" altLang="zh-CN" sz="2000" b="1">
                <a:solidFill>
                  <a:srgbClr val="FF0000"/>
                </a:solidFill>
              </a:rPr>
              <a:t>5</a:t>
            </a:r>
            <a:r>
              <a:rPr lang="zh-CN" altLang="en-US" sz="2000" b="1">
                <a:solidFill>
                  <a:srgbClr val="FF0000"/>
                </a:solidFill>
              </a:rPr>
              <a:t>日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30035" y="4938395"/>
            <a:ext cx="1932305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4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8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8617585" y="3544570"/>
            <a:ext cx="2648585" cy="1393825"/>
          </a:xfrm>
          <a:prstGeom prst="wedgeEllipseCallout">
            <a:avLst>
              <a:gd name="adj1" fmla="val -68501"/>
              <a:gd name="adj2" fmla="val 45657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350" strike="noStrike" noProof="1">
                <a:solidFill>
                  <a:schemeClr val="tx1"/>
                </a:solidFill>
                <a:sym typeface="+mn-ea"/>
              </a:rPr>
              <a:t>该日期一般为</a:t>
            </a:r>
            <a:r>
              <a:rPr lang="en-US" altLang="zh-CN" sz="1350" strike="noStrike" noProof="1">
                <a:solidFill>
                  <a:schemeClr val="tx1"/>
                </a:solidFill>
                <a:sym typeface="+mn-ea"/>
              </a:rPr>
              <a:t>:</a:t>
            </a:r>
            <a:r>
              <a:rPr lang="zh-CN" sz="1350" strike="noStrike" noProof="1">
                <a:solidFill>
                  <a:srgbClr val="FF0000"/>
                </a:solidFill>
                <a:sym typeface="+mn-ea"/>
              </a:rPr>
              <a:t>公示时间</a:t>
            </a:r>
            <a:r>
              <a:rPr lang="en-US" altLang="zh-CN" sz="1350" strike="noStrike" noProof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1350" strike="noStrike" noProof="1">
                <a:solidFill>
                  <a:srgbClr val="FF0000"/>
                </a:solidFill>
                <a:sym typeface="+mn-ea"/>
              </a:rPr>
              <a:t>天后</a:t>
            </a:r>
            <a:endParaRPr lang="zh-CN" altLang="en-US" sz="1350" strike="noStrike" noProof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5" name="图片 64" descr="图片包含 游戏机, 盘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1" y="6271303"/>
            <a:ext cx="10408642" cy="1016464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1143575" y="3725294"/>
            <a:ext cx="9908302" cy="430530"/>
            <a:chOff x="1129061" y="3698110"/>
            <a:chExt cx="9908302" cy="430530"/>
          </a:xfrm>
        </p:grpSpPr>
        <p:sp>
          <p:nvSpPr>
            <p:cNvPr id="43" name="文本框 42"/>
            <p:cNvSpPr txBox="1"/>
            <p:nvPr/>
          </p:nvSpPr>
          <p:spPr>
            <a:xfrm>
              <a:off x="3767686" y="3698110"/>
              <a:ext cx="4631055" cy="4305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7500" b="0" i="0" u="none" strike="noStrike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</a:defRPr>
              </a:lvl1pPr>
            </a:lstStyle>
            <a:p>
              <a:r>
                <a:rPr lang="zh-CN" altLang="en-US" sz="2800" b="1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中国共产主义青年团入团仪式</a:t>
              </a:r>
              <a:endParaRPr lang="zh-CN" altLang="en-US" sz="28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129061" y="3821168"/>
              <a:ext cx="9908302" cy="146244"/>
              <a:chOff x="954891" y="3821168"/>
              <a:chExt cx="9908302" cy="146244"/>
            </a:xfrm>
          </p:grpSpPr>
          <p:grpSp>
            <p:nvGrpSpPr>
              <p:cNvPr id="44" name="组合 43"/>
              <p:cNvGrpSpPr/>
              <p:nvPr/>
            </p:nvGrpSpPr>
            <p:grpSpPr>
              <a:xfrm flipH="1">
                <a:off x="9483678" y="3821168"/>
                <a:ext cx="1379515" cy="146244"/>
                <a:chOff x="2748515" y="3606259"/>
                <a:chExt cx="1808598" cy="191731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 flipH="1">
                  <a:off x="4317757" y="3606259"/>
                  <a:ext cx="239356" cy="191731"/>
                  <a:chOff x="3287726" y="3626832"/>
                  <a:chExt cx="239356" cy="191731"/>
                </a:xfrm>
              </p:grpSpPr>
              <p:sp>
                <p:nvSpPr>
                  <p:cNvPr id="47" name="矩形 46"/>
                  <p:cNvSpPr/>
                  <p:nvPr/>
                </p:nvSpPr>
                <p:spPr>
                  <a:xfrm rot="2673520">
                    <a:off x="3335351" y="3626832"/>
                    <a:ext cx="191731" cy="191731"/>
                  </a:xfrm>
                  <a:prstGeom prst="rect">
                    <a:avLst/>
                  </a:prstGeom>
                  <a:noFill/>
                  <a:ln w="6350">
                    <a:gradFill>
                      <a:gsLst>
                        <a:gs pos="0">
                          <a:srgbClr val="FEC57A">
                            <a:alpha val="83000"/>
                          </a:srgbClr>
                        </a:gs>
                        <a:gs pos="100000">
                          <a:srgbClr val="FEC57A">
                            <a:alpha val="67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 rot="2673520">
                    <a:off x="3287726" y="3626832"/>
                    <a:ext cx="191731" cy="191731"/>
                  </a:xfrm>
                  <a:prstGeom prst="rect">
                    <a:avLst/>
                  </a:prstGeom>
                  <a:gradFill>
                    <a:gsLst>
                      <a:gs pos="0">
                        <a:srgbClr val="FEDDB0"/>
                      </a:gs>
                      <a:gs pos="61000">
                        <a:srgbClr val="E8B065"/>
                      </a:gs>
                    </a:gsLst>
                    <a:lin ang="2700000" scaled="0"/>
                  </a:gradFill>
                  <a:ln>
                    <a:gradFill>
                      <a:gsLst>
                        <a:gs pos="0">
                          <a:srgbClr val="FEC57A"/>
                        </a:gs>
                        <a:gs pos="100000">
                          <a:srgbClr val="FEC57A">
                            <a:alpha val="39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</p:grpSp>
            <p:cxnSp>
              <p:nvCxnSpPr>
                <p:cNvPr id="46" name="直接连接符 45"/>
                <p:cNvCxnSpPr/>
                <p:nvPr/>
              </p:nvCxnSpPr>
              <p:spPr>
                <a:xfrm>
                  <a:off x="2748515" y="3696613"/>
                  <a:ext cx="1559532" cy="0"/>
                </a:xfrm>
                <a:prstGeom prst="line">
                  <a:avLst/>
                </a:prstGeom>
                <a:ln>
                  <a:gradFill>
                    <a:gsLst>
                      <a:gs pos="0">
                        <a:srgbClr val="FEC57A">
                          <a:alpha val="0"/>
                        </a:srgbClr>
                      </a:gs>
                      <a:gs pos="100000">
                        <a:srgbClr val="FEC57A"/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组合 48"/>
              <p:cNvGrpSpPr/>
              <p:nvPr/>
            </p:nvGrpSpPr>
            <p:grpSpPr>
              <a:xfrm rot="10800000" flipH="1">
                <a:off x="954891" y="3821168"/>
                <a:ext cx="1379515" cy="146244"/>
                <a:chOff x="2748515" y="3606259"/>
                <a:chExt cx="1808598" cy="191731"/>
              </a:xfrm>
            </p:grpSpPr>
            <p:grpSp>
              <p:nvGrpSpPr>
                <p:cNvPr id="50" name="组合 49"/>
                <p:cNvGrpSpPr/>
                <p:nvPr/>
              </p:nvGrpSpPr>
              <p:grpSpPr>
                <a:xfrm flipH="1">
                  <a:off x="4317757" y="3606259"/>
                  <a:ext cx="239356" cy="191731"/>
                  <a:chOff x="3287726" y="3626832"/>
                  <a:chExt cx="239356" cy="191731"/>
                </a:xfrm>
              </p:grpSpPr>
              <p:sp>
                <p:nvSpPr>
                  <p:cNvPr id="52" name="矩形 51"/>
                  <p:cNvSpPr/>
                  <p:nvPr/>
                </p:nvSpPr>
                <p:spPr>
                  <a:xfrm rot="2673520">
                    <a:off x="3335351" y="3626832"/>
                    <a:ext cx="191731" cy="191731"/>
                  </a:xfrm>
                  <a:prstGeom prst="rect">
                    <a:avLst/>
                  </a:prstGeom>
                  <a:noFill/>
                  <a:ln w="6350">
                    <a:gradFill>
                      <a:gsLst>
                        <a:gs pos="0">
                          <a:srgbClr val="FEC57A">
                            <a:alpha val="83000"/>
                          </a:srgbClr>
                        </a:gs>
                        <a:gs pos="100000">
                          <a:srgbClr val="FEC57A">
                            <a:alpha val="67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53" name="矩形 52"/>
                  <p:cNvSpPr/>
                  <p:nvPr/>
                </p:nvSpPr>
                <p:spPr>
                  <a:xfrm rot="2673520">
                    <a:off x="3287726" y="3626832"/>
                    <a:ext cx="191731" cy="191731"/>
                  </a:xfrm>
                  <a:prstGeom prst="rect">
                    <a:avLst/>
                  </a:prstGeom>
                  <a:gradFill>
                    <a:gsLst>
                      <a:gs pos="0">
                        <a:srgbClr val="FEDDB0"/>
                      </a:gs>
                      <a:gs pos="61000">
                        <a:srgbClr val="E8B065"/>
                      </a:gs>
                    </a:gsLst>
                    <a:lin ang="2700000" scaled="0"/>
                  </a:gradFill>
                  <a:ln>
                    <a:gradFill>
                      <a:gsLst>
                        <a:gs pos="0">
                          <a:srgbClr val="FEC57A"/>
                        </a:gs>
                        <a:gs pos="100000">
                          <a:srgbClr val="FEC57A">
                            <a:alpha val="39000"/>
                          </a:srgbClr>
                        </a:gs>
                      </a:gsLst>
                      <a:lin ang="27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</p:grpSp>
            <p:cxnSp>
              <p:nvCxnSpPr>
                <p:cNvPr id="51" name="直接连接符 50"/>
                <p:cNvCxnSpPr/>
                <p:nvPr/>
              </p:nvCxnSpPr>
              <p:spPr>
                <a:xfrm>
                  <a:off x="2748515" y="3696613"/>
                  <a:ext cx="1559532" cy="0"/>
                </a:xfrm>
                <a:prstGeom prst="line">
                  <a:avLst/>
                </a:prstGeom>
                <a:ln>
                  <a:gradFill>
                    <a:gsLst>
                      <a:gs pos="0">
                        <a:srgbClr val="FEC57A">
                          <a:alpha val="0"/>
                        </a:srgbClr>
                      </a:gs>
                      <a:gs pos="100000">
                        <a:srgbClr val="FEC57A"/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16906">
            <a:off x="9636802" y="645192"/>
            <a:ext cx="2156493" cy="16857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332166" y="602721"/>
            <a:ext cx="9455595" cy="3160017"/>
            <a:chOff x="1618262" y="606160"/>
            <a:chExt cx="9455595" cy="3160017"/>
          </a:xfrm>
        </p:grpSpPr>
        <p:grpSp>
          <p:nvGrpSpPr>
            <p:cNvPr id="66" name="组合 65"/>
            <p:cNvGrpSpPr/>
            <p:nvPr/>
          </p:nvGrpSpPr>
          <p:grpSpPr>
            <a:xfrm>
              <a:off x="1618262" y="793163"/>
              <a:ext cx="9455595" cy="2973014"/>
              <a:chOff x="1618262" y="795007"/>
              <a:chExt cx="9455595" cy="2973014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618262" y="871180"/>
                <a:ext cx="2107949" cy="246221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6000" b="1" dirty="0">
                    <a:gradFill flip="none" rotWithShape="1">
                      <a:gsLst>
                        <a:gs pos="0">
                          <a:prstClr val="white"/>
                        </a:gs>
                        <a:gs pos="61000">
                          <a:srgbClr val="E8B065"/>
                        </a:gs>
                      </a:gsLst>
                      <a:lin ang="2700000" scaled="0"/>
                      <a:tileRect/>
                    </a:gradFill>
                    <a:effectLst>
                      <a:outerShdw blurRad="50800" dist="38100" dir="5400000" algn="t" rotWithShape="0">
                        <a:prstClr val="black">
                          <a:alpha val="33000"/>
                        </a:prstClr>
                      </a:outerShdw>
                    </a:effectLst>
                    <a:latin typeface="汉仪许静行楷W" panose="00020600040101010101" pitchFamily="18" charset="-122"/>
                    <a:ea typeface="汉仪许静行楷W" panose="00020600040101010101" pitchFamily="18" charset="-122"/>
                  </a:rPr>
                  <a:t>团</a:t>
                </a:r>
                <a:endParaRPr kumimoji="0" lang="zh-CN" altLang="en-US" sz="1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108393" y="1379958"/>
                <a:ext cx="2040623" cy="23852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500" b="1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white"/>
                        </a:gs>
                        <a:gs pos="61000">
                          <a:srgbClr val="E8B065"/>
                        </a:gs>
                      </a:gsLst>
                      <a:lin ang="2700000" scaled="0"/>
                      <a:tileRect/>
                    </a:gradFill>
                    <a:effectLst>
                      <a:outerShdw blurRad="50800" dist="38100" dir="5400000" algn="t" rotWithShape="0">
                        <a:prstClr val="black">
                          <a:alpha val="33000"/>
                        </a:prstClr>
                      </a:outerShdw>
                    </a:effectLst>
                    <a:uLnTx/>
                    <a:uFillTx/>
                    <a:latin typeface="汉仪许静行楷W" panose="00020600040101010101" pitchFamily="18" charset="-122"/>
                    <a:ea typeface="汉仪许静行楷W" panose="00020600040101010101" pitchFamily="18" charset="-122"/>
                  </a:rPr>
                  <a:t>组</a:t>
                </a:r>
                <a:endParaRPr kumimoji="0" lang="zh-CN" altLang="en-US" sz="155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395559" y="795007"/>
                <a:ext cx="2040623" cy="23852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500" b="1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white"/>
                        </a:gs>
                        <a:gs pos="61000">
                          <a:srgbClr val="E8B065"/>
                        </a:gs>
                      </a:gsLst>
                      <a:lin ang="2700000" scaled="0"/>
                      <a:tileRect/>
                    </a:gradFill>
                    <a:effectLst>
                      <a:outerShdw blurRad="50800" dist="38100" dir="5400000" algn="t" rotWithShape="0">
                        <a:prstClr val="black">
                          <a:alpha val="33000"/>
                        </a:prstClr>
                      </a:outerShdw>
                    </a:effectLst>
                    <a:uLnTx/>
                    <a:uFillTx/>
                    <a:latin typeface="汉仪许静行楷W" panose="00020600040101010101" pitchFamily="18" charset="-122"/>
                    <a:ea typeface="汉仪许静行楷W" panose="00020600040101010101" pitchFamily="18" charset="-122"/>
                  </a:rPr>
                  <a:t>织</a:t>
                </a:r>
                <a:endParaRPr kumimoji="0" lang="zh-CN" altLang="en-US" sz="155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8913456" y="1382753"/>
                <a:ext cx="2040623" cy="23852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500" b="1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white"/>
                        </a:gs>
                        <a:gs pos="61000">
                          <a:srgbClr val="E8B065"/>
                        </a:gs>
                      </a:gsLst>
                      <a:lin ang="2700000" scaled="0"/>
                      <a:tileRect/>
                    </a:gradFill>
                    <a:effectLst>
                      <a:outerShdw blurRad="50800" dist="38100" dir="5400000" algn="t" rotWithShape="0">
                        <a:prstClr val="black">
                          <a:alpha val="33000"/>
                        </a:prstClr>
                      </a:outerShdw>
                    </a:effectLst>
                    <a:uLnTx/>
                    <a:uFillTx/>
                    <a:latin typeface="汉仪许静行楷W" panose="00020600040101010101" pitchFamily="18" charset="-122"/>
                    <a:ea typeface="汉仪许静行楷W" panose="00020600040101010101" pitchFamily="18" charset="-122"/>
                  </a:rPr>
                  <a:t>你</a:t>
                </a:r>
                <a:endParaRPr kumimoji="0" lang="zh-CN" altLang="en-US" sz="155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endParaRPr>
              </a:p>
            </p:txBody>
          </p:sp>
          <p:pic>
            <p:nvPicPr>
              <p:cNvPr id="41" name="图片 40" descr="图片包含 屏幕截图&#10;&#10;描述已自动生成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2032822" y="1409729"/>
                <a:ext cx="1895811" cy="358009"/>
              </a:xfrm>
              <a:prstGeom prst="rect">
                <a:avLst/>
              </a:prstGeom>
            </p:spPr>
          </p:pic>
          <p:pic>
            <p:nvPicPr>
              <p:cNvPr id="42" name="图片 41" descr="图片包含 屏幕截图&#10;&#10;描述已自动生成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9178046" y="1923283"/>
                <a:ext cx="1895811" cy="358009"/>
              </a:xfrm>
              <a:prstGeom prst="rect">
                <a:avLst/>
              </a:prstGeom>
            </p:spPr>
          </p:pic>
        </p:grpSp>
        <p:sp>
          <p:nvSpPr>
            <p:cNvPr id="28" name="矩形 27"/>
            <p:cNvSpPr/>
            <p:nvPr/>
          </p:nvSpPr>
          <p:spPr>
            <a:xfrm>
              <a:off x="5904869" y="1108920"/>
              <a:ext cx="2040623" cy="238526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5500" b="1" dirty="0"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latin typeface="汉仪许静行楷W" panose="00020600040101010101" pitchFamily="18" charset="-122"/>
                  <a:ea typeface="汉仪许静行楷W" panose="00020600040101010101" pitchFamily="18" charset="-122"/>
                </a:rPr>
                <a:t>欢</a:t>
              </a:r>
              <a:endParaRPr kumimoji="0" lang="zh-CN" altLang="en-US" sz="155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61000">
                      <a:srgbClr val="E8B065"/>
                    </a:gs>
                  </a:gsLst>
                  <a:lin ang="2700000" scaled="0"/>
                  <a:tileRect/>
                </a:gradFill>
                <a:effectLst>
                  <a:outerShdw blurRad="50800" dist="38100" dir="5400000" algn="t" rotWithShape="0">
                    <a:prstClr val="black">
                      <a:alpha val="33000"/>
                    </a:prstClr>
                  </a:outerShdw>
                </a:effectLst>
                <a:uLnTx/>
                <a:uFillTx/>
                <a:latin typeface="汉仪许静行楷W" panose="00020600040101010101" pitchFamily="18" charset="-122"/>
                <a:ea typeface="汉仪许静行楷W" panose="00020600040101010101" pitchFamily="18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308496" y="606160"/>
              <a:ext cx="2040623" cy="238526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5500" b="1" dirty="0"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latin typeface="汉仪许静行楷W" panose="00020600040101010101" pitchFamily="18" charset="-122"/>
                  <a:ea typeface="汉仪许静行楷W" panose="00020600040101010101" pitchFamily="18" charset="-122"/>
                </a:rPr>
                <a:t>迎</a:t>
              </a:r>
              <a:endParaRPr kumimoji="0" lang="zh-CN" altLang="en-US" sz="155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61000">
                      <a:srgbClr val="E8B065"/>
                    </a:gs>
                  </a:gsLst>
                  <a:lin ang="2700000" scaled="0"/>
                  <a:tileRect/>
                </a:gradFill>
                <a:effectLst>
                  <a:outerShdw blurRad="50800" dist="38100" dir="5400000" algn="t" rotWithShape="0">
                    <a:prstClr val="black">
                      <a:alpha val="33000"/>
                    </a:prstClr>
                  </a:outerShdw>
                </a:effectLst>
                <a:uLnTx/>
                <a:uFillTx/>
                <a:latin typeface="汉仪许静行楷W" panose="00020600040101010101" pitchFamily="18" charset="-122"/>
                <a:ea typeface="汉仪许静行楷W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1650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5" name="图片 64" descr="图片包含 游戏机, 盘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1" y="6271303"/>
            <a:ext cx="10408642" cy="1016464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 rot="0">
            <a:off x="0" y="2093595"/>
            <a:ext cx="12400915" cy="2123440"/>
            <a:chOff x="2295667" y="1630876"/>
            <a:chExt cx="7511753" cy="1991085"/>
          </a:xfrm>
        </p:grpSpPr>
        <p:sp>
          <p:nvSpPr>
            <p:cNvPr id="38" name="矩形 37"/>
            <p:cNvSpPr/>
            <p:nvPr/>
          </p:nvSpPr>
          <p:spPr>
            <a:xfrm>
              <a:off x="2295667" y="1630876"/>
              <a:ext cx="7385589" cy="19910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rPr>
                <a:t>坚定理想信念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rPr>
                <a:t>·</a:t>
              </a:r>
              <a:r>
                <a:rPr lang="zh-CN" altLang="en-US" sz="7200" b="1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  <a:sym typeface="+mn-ea"/>
                </a:rPr>
                <a:t>绽放青春风采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61000">
                      <a:srgbClr val="E8B065"/>
                    </a:gs>
                  </a:gsLst>
                  <a:lin ang="2700000" scaled="0"/>
                  <a:tileRect/>
                </a:gradFill>
                <a:effectLst>
                  <a:outerShdw blurRad="50800" dist="38100" dir="5400000" algn="t" rotWithShape="0">
                    <a:prstClr val="black">
                      <a:alpha val="33000"/>
                    </a:prstClr>
                  </a:outerShdw>
                </a:effectLst>
                <a:uLnTx/>
                <a:uFillTx/>
                <a:latin typeface="汉仪许静行楷W" panose="00020600040101010101" pitchFamily="18" charset="-122"/>
                <a:ea typeface="汉仪许静行楷W" panose="00020600040101010101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rPr>
                <a:t>2022</a:t>
              </a: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rPr>
                <a:t>年新团员入团</a:t>
              </a: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rPr>
                <a:t>教育</a:t>
              </a: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/>
                      </a:gs>
                      <a:gs pos="61000">
                        <a:srgbClr val="E8B065"/>
                      </a:gs>
                    </a:gsLst>
                    <a:lin ang="2700000" scaled="0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33000"/>
                      </a:prstClr>
                    </a:outerShdw>
                  </a:effectLst>
                  <a:uLnTx/>
                  <a:uFillTx/>
                  <a:latin typeface="汉仪许静行楷W" panose="00020600040101010101" pitchFamily="18" charset="-122"/>
                  <a:ea typeface="汉仪许静行楷W" panose="00020600040101010101" pitchFamily="18" charset="-122"/>
                </a:rPr>
                <a:t>活动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61000">
                      <a:srgbClr val="E8B065"/>
                    </a:gs>
                  </a:gsLst>
                  <a:lin ang="2700000" scaled="0"/>
                  <a:tileRect/>
                </a:gradFill>
                <a:effectLst>
                  <a:outerShdw blurRad="50800" dist="38100" dir="5400000" algn="t" rotWithShape="0">
                    <a:prstClr val="black">
                      <a:alpha val="33000"/>
                    </a:prstClr>
                  </a:outerShdw>
                </a:effectLst>
                <a:uLnTx/>
                <a:uFillTx/>
                <a:latin typeface="汉仪许静行楷W" panose="00020600040101010101" pitchFamily="18" charset="-122"/>
                <a:ea typeface="汉仪许静行楷W" panose="00020600040101010101" pitchFamily="18" charset="-122"/>
              </a:endParaRPr>
            </a:p>
          </p:txBody>
        </p:sp>
        <p:pic>
          <p:nvPicPr>
            <p:cNvPr id="41" name="图片 40" descr="图片包含 屏幕截图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044230" y="2486953"/>
              <a:ext cx="1895811" cy="358009"/>
            </a:xfrm>
            <a:prstGeom prst="rect">
              <a:avLst/>
            </a:prstGeom>
          </p:spPr>
        </p:pic>
        <p:pic>
          <p:nvPicPr>
            <p:cNvPr id="42" name="图片 41" descr="图片包含 屏幕截图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11609" y="2007041"/>
              <a:ext cx="1895811" cy="358009"/>
            </a:xfrm>
            <a:prstGeom prst="rect">
              <a:avLst/>
            </a:prstGeom>
          </p:spPr>
        </p:pic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16906">
            <a:off x="9815830" y="-241300"/>
            <a:ext cx="3119120" cy="24384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rot="0">
            <a:off x="1219200" y="5689600"/>
            <a:ext cx="9908540" cy="146050"/>
            <a:chOff x="954891" y="3821168"/>
            <a:chExt cx="9908302" cy="146244"/>
          </a:xfrm>
        </p:grpSpPr>
        <p:grpSp>
          <p:nvGrpSpPr>
            <p:cNvPr id="19" name="组合 18"/>
            <p:cNvGrpSpPr/>
            <p:nvPr/>
          </p:nvGrpSpPr>
          <p:grpSpPr>
            <a:xfrm flipH="1">
              <a:off x="9483678" y="3821168"/>
              <a:ext cx="1379515" cy="146244"/>
              <a:chOff x="2748515" y="3606259"/>
              <a:chExt cx="1808598" cy="191731"/>
            </a:xfrm>
          </p:grpSpPr>
          <p:grpSp>
            <p:nvGrpSpPr>
              <p:cNvPr id="20" name="组合 19"/>
              <p:cNvGrpSpPr/>
              <p:nvPr/>
            </p:nvGrpSpPr>
            <p:grpSpPr>
              <a:xfrm flipH="1">
                <a:off x="4317757" y="3606259"/>
                <a:ext cx="239356" cy="191731"/>
                <a:chOff x="3287726" y="3626832"/>
                <a:chExt cx="239356" cy="191731"/>
              </a:xfrm>
            </p:grpSpPr>
            <p:sp>
              <p:nvSpPr>
                <p:cNvPr id="21" name="矩形 20"/>
                <p:cNvSpPr/>
                <p:nvPr/>
              </p:nvSpPr>
              <p:spPr>
                <a:xfrm rot="2673520">
                  <a:off x="3335351" y="3626832"/>
                  <a:ext cx="191731" cy="191731"/>
                </a:xfrm>
                <a:prstGeom prst="rect">
                  <a:avLst/>
                </a:prstGeom>
                <a:noFill/>
                <a:ln w="6350">
                  <a:gradFill>
                    <a:gsLst>
                      <a:gs pos="0">
                        <a:srgbClr val="FEC57A">
                          <a:alpha val="83000"/>
                        </a:srgbClr>
                      </a:gs>
                      <a:gs pos="100000">
                        <a:srgbClr val="FEC57A">
                          <a:alpha val="67000"/>
                        </a:srgbClr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 rot="2673520">
                  <a:off x="3287726" y="3626832"/>
                  <a:ext cx="191731" cy="191731"/>
                </a:xfrm>
                <a:prstGeom prst="rect">
                  <a:avLst/>
                </a:prstGeom>
                <a:gradFill>
                  <a:gsLst>
                    <a:gs pos="0">
                      <a:srgbClr val="FEDDB0"/>
                    </a:gs>
                    <a:gs pos="61000">
                      <a:srgbClr val="E8B065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rgbClr val="FEC57A"/>
                      </a:gs>
                      <a:gs pos="100000">
                        <a:srgbClr val="FEC57A">
                          <a:alpha val="39000"/>
                        </a:srgbClr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cxnSp>
            <p:nvCxnSpPr>
              <p:cNvPr id="23" name="直接连接符 22"/>
              <p:cNvCxnSpPr/>
              <p:nvPr/>
            </p:nvCxnSpPr>
            <p:spPr>
              <a:xfrm>
                <a:off x="2748515" y="3696613"/>
                <a:ext cx="1559532" cy="0"/>
              </a:xfrm>
              <a:prstGeom prst="line">
                <a:avLst/>
              </a:prstGeom>
              <a:ln>
                <a:gradFill>
                  <a:gsLst>
                    <a:gs pos="0">
                      <a:srgbClr val="FEC57A">
                        <a:alpha val="0"/>
                      </a:srgbClr>
                    </a:gs>
                    <a:gs pos="100000">
                      <a:srgbClr val="FEC57A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 rot="10800000" flipH="1">
              <a:off x="954891" y="3821168"/>
              <a:ext cx="1379515" cy="146244"/>
              <a:chOff x="2748515" y="3606259"/>
              <a:chExt cx="1808598" cy="191731"/>
            </a:xfrm>
          </p:grpSpPr>
          <p:grpSp>
            <p:nvGrpSpPr>
              <p:cNvPr id="25" name="组合 24"/>
              <p:cNvGrpSpPr/>
              <p:nvPr/>
            </p:nvGrpSpPr>
            <p:grpSpPr>
              <a:xfrm flipH="1">
                <a:off x="4317757" y="3606259"/>
                <a:ext cx="239356" cy="191731"/>
                <a:chOff x="3287726" y="3626832"/>
                <a:chExt cx="239356" cy="191731"/>
              </a:xfrm>
            </p:grpSpPr>
            <p:sp>
              <p:nvSpPr>
                <p:cNvPr id="26" name="矩形 25"/>
                <p:cNvSpPr/>
                <p:nvPr/>
              </p:nvSpPr>
              <p:spPr>
                <a:xfrm rot="2673520">
                  <a:off x="3335351" y="3626832"/>
                  <a:ext cx="191731" cy="191731"/>
                </a:xfrm>
                <a:prstGeom prst="rect">
                  <a:avLst/>
                </a:prstGeom>
                <a:noFill/>
                <a:ln w="6350">
                  <a:gradFill>
                    <a:gsLst>
                      <a:gs pos="0">
                        <a:srgbClr val="FEC57A">
                          <a:alpha val="83000"/>
                        </a:srgbClr>
                      </a:gs>
                      <a:gs pos="100000">
                        <a:srgbClr val="FEC57A">
                          <a:alpha val="67000"/>
                        </a:srgbClr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 rot="2673520">
                  <a:off x="3287726" y="3626832"/>
                  <a:ext cx="191731" cy="191731"/>
                </a:xfrm>
                <a:prstGeom prst="rect">
                  <a:avLst/>
                </a:prstGeom>
                <a:gradFill>
                  <a:gsLst>
                    <a:gs pos="0">
                      <a:srgbClr val="FEDDB0"/>
                    </a:gs>
                    <a:gs pos="61000">
                      <a:srgbClr val="E8B065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rgbClr val="FEC57A"/>
                      </a:gs>
                      <a:gs pos="100000">
                        <a:srgbClr val="FEC57A">
                          <a:alpha val="39000"/>
                        </a:srgbClr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cxnSp>
            <p:nvCxnSpPr>
              <p:cNvPr id="28" name="直接连接符 27"/>
              <p:cNvCxnSpPr/>
              <p:nvPr/>
            </p:nvCxnSpPr>
            <p:spPr>
              <a:xfrm>
                <a:off x="2748515" y="3696613"/>
                <a:ext cx="1559532" cy="0"/>
              </a:xfrm>
              <a:prstGeom prst="line">
                <a:avLst/>
              </a:prstGeom>
              <a:ln>
                <a:gradFill>
                  <a:gsLst>
                    <a:gs pos="0">
                      <a:srgbClr val="FEC57A">
                        <a:alpha val="0"/>
                      </a:srgbClr>
                    </a:gs>
                    <a:gs pos="100000">
                      <a:srgbClr val="FEC57A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5" y="182245"/>
            <a:ext cx="5531485" cy="649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105" y="206375"/>
            <a:ext cx="5702935" cy="64662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3060" y="2000250"/>
            <a:ext cx="3027045" cy="3787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、内容：毛泽东思想、邓小平理论、三个代表重要思想、科学发展观、习近平总书记系列讲话重要内容、团章、团情团史、团的优良传统等。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ps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：此页填写内容应与《纪实簿》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5-7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页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内容一致。</a:t>
            </a:r>
            <a:endParaRPr lang="zh-CN" altLang="en-US" sz="2000" b="1"/>
          </a:p>
        </p:txBody>
      </p:sp>
      <p:sp>
        <p:nvSpPr>
          <p:cNvPr id="6" name="矩形 5"/>
          <p:cNvSpPr/>
          <p:nvPr/>
        </p:nvSpPr>
        <p:spPr>
          <a:xfrm>
            <a:off x="9083040" y="2000250"/>
            <a:ext cx="2893060" cy="3787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所填写日期区间为：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[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确定为入团积极分子时间，定为发展对象时间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]</a:t>
            </a:r>
            <a:endParaRPr lang="zh-CN" altLang="en-US" sz="2000" b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ps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：需在培养考察期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3-6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内完成，一般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1-3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次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不宜超过四次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、学时：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大于等于</a:t>
            </a: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sz="2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学时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000" b="1"/>
          </a:p>
        </p:txBody>
      </p:sp>
      <p:sp>
        <p:nvSpPr>
          <p:cNvPr id="2" name="矩形 1"/>
          <p:cNvSpPr/>
          <p:nvPr/>
        </p:nvSpPr>
        <p:spPr>
          <a:xfrm>
            <a:off x="3495675" y="115379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5675" y="180911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95675" y="2327910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5675" y="284670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5675" y="3365500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20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95675" y="395287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95675" y="4540250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95675" y="512762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95675" y="5577205"/>
            <a:ext cx="2416175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1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5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2" grpId="1" animBg="1"/>
      <p:bldP spid="8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178435"/>
            <a:ext cx="5458460" cy="652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3634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99390"/>
            <a:ext cx="5257800" cy="6481445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9113520" y="4783773"/>
            <a:ext cx="2549525" cy="976313"/>
          </a:xfrm>
          <a:prstGeom prst="wedgeEllipseCallout">
            <a:avLst>
              <a:gd name="adj1" fmla="val -94034"/>
              <a:gd name="adj2" fmla="val 1285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olidFill>
                  <a:schemeClr val="tx1"/>
                </a:solidFill>
              </a:rPr>
              <a:t>日期应在</a:t>
            </a:r>
            <a:r>
              <a:rPr lang="zh-CN" altLang="en-US" strike="noStrike" noProof="1">
                <a:solidFill>
                  <a:srgbClr val="FF0000"/>
                </a:solidFill>
              </a:rPr>
              <a:t>确定为发展对象之后</a:t>
            </a:r>
            <a:endParaRPr lang="zh-CN" altLang="en-US" strike="noStrike" noProof="1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32755" y="5760085"/>
            <a:ext cx="2761615" cy="5518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2999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3726" r="10851"/>
          <a:stretch>
            <a:fillRect/>
          </a:stretch>
        </p:blipFill>
        <p:spPr>
          <a:xfrm>
            <a:off x="3508375" y="199390"/>
            <a:ext cx="4803775" cy="6436995"/>
          </a:xfrm>
          <a:prstGeom prst="rect">
            <a:avLst/>
          </a:prstGeom>
        </p:spPr>
      </p:pic>
      <p:sp>
        <p:nvSpPr>
          <p:cNvPr id="28" name="椭圆形标注 27"/>
          <p:cNvSpPr/>
          <p:nvPr/>
        </p:nvSpPr>
        <p:spPr>
          <a:xfrm>
            <a:off x="8936355" y="5200015"/>
            <a:ext cx="1600200" cy="473075"/>
          </a:xfrm>
          <a:prstGeom prst="wedgeEllipseCallout">
            <a:avLst>
              <a:gd name="adj1" fmla="val -115119"/>
              <a:gd name="adj2" fmla="val 1536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olidFill>
                  <a:schemeClr val="tx1"/>
                </a:solidFill>
              </a:rPr>
              <a:t>同上</a:t>
            </a:r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9" name="椭圆形标注 28"/>
          <p:cNvSpPr/>
          <p:nvPr/>
        </p:nvSpPr>
        <p:spPr>
          <a:xfrm>
            <a:off x="8490585" y="1098550"/>
            <a:ext cx="2492375" cy="1479550"/>
          </a:xfrm>
          <a:prstGeom prst="wedgeEllipseCallout">
            <a:avLst>
              <a:gd name="adj1" fmla="val -76349"/>
              <a:gd name="adj2" fmla="val 759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olidFill>
                  <a:schemeClr val="tx1"/>
                </a:solidFill>
              </a:rPr>
              <a:t>日期：介于填写</a:t>
            </a:r>
            <a:r>
              <a:rPr lang="zh-CN" altLang="en-US" b="1" u="sng" strike="noStrike" noProof="1">
                <a:solidFill>
                  <a:schemeClr val="tx1"/>
                </a:solidFill>
              </a:rPr>
              <a:t>《入团志愿书》日期</a:t>
            </a:r>
            <a:r>
              <a:rPr lang="zh-CN" altLang="en-US" strike="noStrike" noProof="1">
                <a:solidFill>
                  <a:schemeClr val="tx1"/>
                </a:solidFill>
              </a:rPr>
              <a:t>和</a:t>
            </a:r>
            <a:r>
              <a:rPr lang="zh-CN" altLang="en-US" b="1" u="sng" strike="noStrike" noProof="1">
                <a:solidFill>
                  <a:schemeClr val="tx1"/>
                </a:solidFill>
              </a:rPr>
              <a:t>支部大会召开日期</a:t>
            </a:r>
            <a:r>
              <a:rPr lang="zh-CN" altLang="en-US" strike="noStrike" noProof="1">
                <a:solidFill>
                  <a:schemeClr val="tx1"/>
                </a:solidFill>
              </a:rPr>
              <a:t>之间</a:t>
            </a:r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41595" y="2838450"/>
            <a:ext cx="2761615" cy="5518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日后均可</a:t>
            </a:r>
            <a:endParaRPr lang="zh-CN" altLang="en-US" sz="2000" strike="noStrike" noProof="1">
              <a:solidFill>
                <a:srgbClr val="FF0000"/>
              </a:solidFill>
            </a:endParaRPr>
          </a:p>
          <a:p>
            <a:pPr algn="ctr" fontAlgn="base"/>
            <a:r>
              <a:rPr lang="zh-CN" altLang="en-US" sz="2000" strike="noStrike" noProof="1">
                <a:solidFill>
                  <a:schemeClr val="tx1"/>
                </a:solidFill>
              </a:rPr>
              <a:t>如：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2022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年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4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月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1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日</a:t>
            </a:r>
            <a:endParaRPr lang="zh-CN" altLang="en-US" sz="2000" strike="noStrike" noProof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1595" y="5534025"/>
            <a:ext cx="2761615" cy="5518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日后均可</a:t>
            </a:r>
            <a:endParaRPr lang="zh-CN" altLang="en-US" sz="2000" strike="noStrike" noProof="1">
              <a:solidFill>
                <a:srgbClr val="FF0000"/>
              </a:solidFill>
            </a:endParaRPr>
          </a:p>
          <a:p>
            <a:pPr algn="ctr" fontAlgn="base"/>
            <a:r>
              <a:rPr lang="zh-CN" altLang="en-US" sz="2000" strike="noStrike" noProof="1">
                <a:solidFill>
                  <a:schemeClr val="tx1"/>
                </a:solidFill>
              </a:rPr>
              <a:t>如：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2022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年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4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月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1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日</a:t>
            </a:r>
            <a:endParaRPr lang="zh-CN" altLang="en-US" sz="2000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2" grpId="1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75" t="545" r="310" b="1362"/>
          <a:stretch>
            <a:fillRect/>
          </a:stretch>
        </p:blipFill>
        <p:spPr>
          <a:xfrm>
            <a:off x="-33014" y="0"/>
            <a:ext cx="12225013" cy="6858000"/>
          </a:xfrm>
          <a:custGeom>
            <a:avLst/>
            <a:gdLst>
              <a:gd name="connsiteX0" fmla="*/ 0 w 12225013"/>
              <a:gd name="connsiteY0" fmla="*/ 0 h 6858000"/>
              <a:gd name="connsiteX1" fmla="*/ 12225013 w 12225013"/>
              <a:gd name="connsiteY1" fmla="*/ 0 h 6858000"/>
              <a:gd name="connsiteX2" fmla="*/ 12225013 w 12225013"/>
              <a:gd name="connsiteY2" fmla="*/ 6858000 h 6858000"/>
              <a:gd name="connsiteX3" fmla="*/ 0 w 122250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013" h="6858000">
                <a:moveTo>
                  <a:pt x="0" y="0"/>
                </a:moveTo>
                <a:lnTo>
                  <a:pt x="12225013" y="0"/>
                </a:lnTo>
                <a:lnTo>
                  <a:pt x="122250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>
            <a:off x="142999" y="199102"/>
            <a:ext cx="11832465" cy="6481097"/>
          </a:xfrm>
          <a:prstGeom prst="rect">
            <a:avLst/>
          </a:prstGeom>
          <a:solidFill>
            <a:srgbClr val="FDF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4" name="内容占位符 1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185" y="198755"/>
            <a:ext cx="5104130" cy="6497320"/>
          </a:xfrm>
          <a:prstGeom prst="rect">
            <a:avLst/>
          </a:prstGeom>
        </p:spPr>
      </p:pic>
      <p:sp>
        <p:nvSpPr>
          <p:cNvPr id="41" name="椭圆形标注 40"/>
          <p:cNvSpPr/>
          <p:nvPr/>
        </p:nvSpPr>
        <p:spPr>
          <a:xfrm>
            <a:off x="276860" y="1319530"/>
            <a:ext cx="3419475" cy="1818005"/>
          </a:xfrm>
          <a:prstGeom prst="wedgeEllipseCallout">
            <a:avLst>
              <a:gd name="adj1" fmla="val 64927"/>
              <a:gd name="adj2" fmla="val -931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trike="noStrike" noProof="1"/>
              <a:t>日期区间：</a:t>
            </a:r>
            <a:endParaRPr lang="zh-CN" altLang="en-US" strike="noStrike" noProof="1"/>
          </a:p>
          <a:p>
            <a:pPr algn="ctr" fontAlgn="base"/>
            <a:r>
              <a:rPr lang="zh-CN" altLang="en-US" strike="noStrike" noProof="1">
                <a:solidFill>
                  <a:srgbClr val="FF0000"/>
                </a:solidFill>
              </a:rPr>
              <a:t>（填写《入团志愿书》的日期，</a:t>
            </a:r>
            <a:r>
              <a:rPr lang="en-US" altLang="zh-CN" strike="noStrike" noProof="1">
                <a:solidFill>
                  <a:srgbClr val="FF0000"/>
                </a:solidFill>
                <a:sym typeface="+mn-ea"/>
              </a:rPr>
              <a:t>XX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年</a:t>
            </a:r>
            <a:r>
              <a:rPr lang="en-US" altLang="zh-CN" strike="noStrike" noProof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月</a:t>
            </a:r>
            <a:r>
              <a:rPr lang="en-US" altLang="zh-CN" strike="noStrike" noProof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日）</a:t>
            </a:r>
            <a:r>
              <a:rPr lang="zh-CN" altLang="en-US" strike="noStrike" noProof="1"/>
              <a:t>，且与《纪实簿》</a:t>
            </a:r>
            <a:r>
              <a:rPr lang="zh-CN" altLang="en-US" strike="noStrike" noProof="1">
                <a:solidFill>
                  <a:srgbClr val="FF0000"/>
                </a:solidFill>
              </a:rPr>
              <a:t>第</a:t>
            </a:r>
            <a:r>
              <a:rPr lang="en-US" altLang="zh-CN" strike="noStrike" noProof="1">
                <a:solidFill>
                  <a:srgbClr val="FF0000"/>
                </a:solidFill>
              </a:rPr>
              <a:t>13</a:t>
            </a:r>
            <a:r>
              <a:rPr lang="zh-CN" altLang="en-US" strike="noStrike" noProof="1">
                <a:solidFill>
                  <a:srgbClr val="FF0000"/>
                </a:solidFill>
              </a:rPr>
              <a:t>页</a:t>
            </a:r>
            <a:r>
              <a:rPr lang="zh-CN" altLang="en-US" strike="noStrike" noProof="1"/>
              <a:t>日期一致</a:t>
            </a:r>
            <a:endParaRPr lang="zh-CN" altLang="en-US" strike="noStrike" noProof="1"/>
          </a:p>
        </p:txBody>
      </p:sp>
      <p:sp>
        <p:nvSpPr>
          <p:cNvPr id="46" name="椭圆形标注 45"/>
          <p:cNvSpPr/>
          <p:nvPr/>
        </p:nvSpPr>
        <p:spPr>
          <a:xfrm>
            <a:off x="-179705" y="4134485"/>
            <a:ext cx="3451225" cy="1600200"/>
          </a:xfrm>
          <a:prstGeom prst="wedgeEllipseCallout">
            <a:avLst>
              <a:gd name="adj1" fmla="val 82345"/>
              <a:gd name="adj2" fmla="val -739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strike="noStrike" noProof="1"/>
              <a:t>凡涉及</a:t>
            </a:r>
            <a:r>
              <a:rPr lang="zh-CN" b="1" strike="noStrike" noProof="1"/>
              <a:t>支部名称</a:t>
            </a:r>
            <a:r>
              <a:rPr lang="zh-CN" strike="noStrike" noProof="1"/>
              <a:t>均为：</a:t>
            </a:r>
            <a:endParaRPr lang="zh-CN" strike="noStrike" noProof="1"/>
          </a:p>
          <a:p>
            <a:pPr algn="ctr" fontAlgn="base"/>
            <a:r>
              <a:rPr lang="zh-CN" strike="noStrike" noProof="1">
                <a:solidFill>
                  <a:srgbClr val="FF0000"/>
                </a:solidFill>
              </a:rPr>
              <a:t>江苏省三江学院</a:t>
            </a:r>
            <a:r>
              <a:rPr lang="en-US" altLang="zh-CN" strike="noStrike" noProof="1">
                <a:solidFill>
                  <a:srgbClr val="FF0000"/>
                </a:solidFill>
              </a:rPr>
              <a:t>xxx</a:t>
            </a:r>
            <a:r>
              <a:rPr lang="zh-CN" altLang="en-US" strike="noStrike" noProof="1">
                <a:solidFill>
                  <a:srgbClr val="FF0000"/>
                </a:solidFill>
              </a:rPr>
              <a:t>学院分团委</a:t>
            </a:r>
            <a:r>
              <a:rPr lang="en-US" altLang="zh-CN" strike="noStrike" noProof="1">
                <a:solidFill>
                  <a:srgbClr val="FF0000"/>
                </a:solidFill>
              </a:rPr>
              <a:t>xxx</a:t>
            </a:r>
            <a:r>
              <a:rPr lang="zh-CN" altLang="en-US" strike="noStrike" noProof="1">
                <a:solidFill>
                  <a:schemeClr val="tx1"/>
                </a:solidFill>
              </a:rPr>
              <a:t>（班级）</a:t>
            </a:r>
            <a:r>
              <a:rPr lang="zh-CN" altLang="en-US" strike="noStrike" noProof="1">
                <a:solidFill>
                  <a:srgbClr val="FF0000"/>
                </a:solidFill>
              </a:rPr>
              <a:t>团支部</a:t>
            </a:r>
            <a:endParaRPr lang="zh-CN" altLang="en-US" strike="noStrike" noProof="1">
              <a:solidFill>
                <a:srgbClr val="FF0000"/>
              </a:solidFill>
            </a:endParaRPr>
          </a:p>
        </p:txBody>
      </p:sp>
      <p:sp>
        <p:nvSpPr>
          <p:cNvPr id="43" name="椭圆形标注 42"/>
          <p:cNvSpPr/>
          <p:nvPr/>
        </p:nvSpPr>
        <p:spPr>
          <a:xfrm>
            <a:off x="8856980" y="5843270"/>
            <a:ext cx="2167890" cy="731520"/>
          </a:xfrm>
          <a:prstGeom prst="wedgeEllipseCallout">
            <a:avLst>
              <a:gd name="adj1" fmla="val -84586"/>
              <a:gd name="adj2" fmla="val -575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trike="noStrike" noProof="1"/>
              <a:t>此日期学生</a:t>
            </a:r>
            <a:r>
              <a:rPr lang="zh-CN" altLang="en-US" strike="noStrike" noProof="1">
                <a:solidFill>
                  <a:srgbClr val="FF0000"/>
                </a:solidFill>
              </a:rPr>
              <a:t>无需填写</a:t>
            </a:r>
            <a:endParaRPr lang="zh-CN" altLang="en-US" strike="noStrike" noProof="1">
              <a:solidFill>
                <a:srgbClr val="FF0000"/>
              </a:solidFill>
            </a:endParaRPr>
          </a:p>
        </p:txBody>
      </p:sp>
      <p:sp>
        <p:nvSpPr>
          <p:cNvPr id="47" name="椭圆形标注 46"/>
          <p:cNvSpPr/>
          <p:nvPr/>
        </p:nvSpPr>
        <p:spPr>
          <a:xfrm>
            <a:off x="8616950" y="4051300"/>
            <a:ext cx="3277235" cy="1238250"/>
          </a:xfrm>
          <a:prstGeom prst="wedgeEllipseCallout">
            <a:avLst>
              <a:gd name="adj1" fmla="val -62923"/>
              <a:gd name="adj2" fmla="val -430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olidFill>
                  <a:schemeClr val="tx1"/>
                </a:solidFill>
              </a:rPr>
              <a:t>该日期应为：早于</a:t>
            </a:r>
            <a:r>
              <a:rPr lang="en-US" altLang="zh-CN" strike="noStrike" noProof="1">
                <a:solidFill>
                  <a:srgbClr val="FF0000"/>
                </a:solidFill>
              </a:rPr>
              <a:t>xxxx</a:t>
            </a:r>
            <a:r>
              <a:rPr lang="zh-CN" altLang="en-US" strike="noStrike" noProof="1">
                <a:solidFill>
                  <a:srgbClr val="FF0000"/>
                </a:solidFill>
              </a:rPr>
              <a:t>年</a:t>
            </a:r>
            <a:r>
              <a:rPr lang="en-US" altLang="zh-CN" strike="noStrike" noProof="1">
                <a:solidFill>
                  <a:srgbClr val="FF0000"/>
                </a:solidFill>
              </a:rPr>
              <a:t>5</a:t>
            </a:r>
            <a:r>
              <a:rPr lang="zh-CN" altLang="en-US" strike="noStrike" noProof="1">
                <a:solidFill>
                  <a:srgbClr val="FF0000"/>
                </a:solidFill>
              </a:rPr>
              <a:t>月</a:t>
            </a:r>
            <a:r>
              <a:rPr lang="en-US" altLang="zh-CN" strike="noStrike" noProof="1">
                <a:solidFill>
                  <a:srgbClr val="FF0000"/>
                </a:solidFill>
              </a:rPr>
              <a:t>4</a:t>
            </a:r>
            <a:r>
              <a:rPr lang="zh-CN" altLang="en-US" strike="noStrike" noProof="1">
                <a:solidFill>
                  <a:srgbClr val="FF0000"/>
                </a:solidFill>
              </a:rPr>
              <a:t>日，</a:t>
            </a:r>
            <a:r>
              <a:rPr lang="zh-CN" altLang="en-US" strike="noStrike" noProof="1">
                <a:solidFill>
                  <a:schemeClr val="tx1"/>
                </a:solidFill>
              </a:rPr>
              <a:t>晚于或等于</a:t>
            </a:r>
            <a:r>
              <a:rPr lang="zh-CN" altLang="en-US" strike="noStrike" noProof="1">
                <a:solidFill>
                  <a:srgbClr val="FF0000"/>
                </a:solidFill>
              </a:rPr>
              <a:t>召开支部会议</a:t>
            </a:r>
            <a:r>
              <a:rPr lang="zh-CN" altLang="en-US" strike="noStrike" noProof="1">
                <a:solidFill>
                  <a:schemeClr val="bg2"/>
                </a:solidFill>
              </a:rPr>
              <a:t>的时间</a:t>
            </a:r>
            <a:endParaRPr lang="zh-CN" altLang="en-US" strike="noStrike" noProof="1">
              <a:solidFill>
                <a:schemeClr val="bg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16315" y="285115"/>
            <a:ext cx="3042920" cy="66230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日后均可</a:t>
            </a:r>
            <a:endParaRPr lang="zh-CN" altLang="en-US" sz="2000" strike="noStrike" noProof="1">
              <a:solidFill>
                <a:srgbClr val="FF0000"/>
              </a:solidFill>
            </a:endParaRPr>
          </a:p>
          <a:p>
            <a:pPr algn="ctr" fontAlgn="base"/>
            <a:r>
              <a:rPr lang="zh-CN" altLang="en-US" sz="2000" strike="noStrike" noProof="1">
                <a:solidFill>
                  <a:schemeClr val="tx1"/>
                </a:solidFill>
              </a:rPr>
              <a:t>如：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2022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年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4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月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1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日</a:t>
            </a:r>
            <a:endParaRPr lang="zh-CN" altLang="en-US" sz="2000" strike="noStrike" noProof="1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92700" y="285115"/>
            <a:ext cx="1567815" cy="3441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z="2000" strike="noStrike" noProof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42990" y="5582285"/>
            <a:ext cx="2024380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4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</a:t>
            </a:r>
            <a:endParaRPr lang="zh-CN" altLang="en-US" sz="2000" strike="noStrike" noProof="1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16950" y="3312160"/>
            <a:ext cx="2761615" cy="5518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000" strike="noStrike" noProof="1">
                <a:solidFill>
                  <a:srgbClr val="FF0000"/>
                </a:solidFill>
              </a:rPr>
              <a:t>2022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年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月</a:t>
            </a:r>
            <a:r>
              <a:rPr lang="en-US" altLang="zh-CN" sz="2000" strike="noStrike" noProof="1">
                <a:solidFill>
                  <a:srgbClr val="FF0000"/>
                </a:solidFill>
              </a:rPr>
              <a:t>30</a:t>
            </a:r>
            <a:r>
              <a:rPr lang="zh-CN" altLang="en-US" sz="2000" strike="noStrike" noProof="1">
                <a:solidFill>
                  <a:srgbClr val="FF0000"/>
                </a:solidFill>
              </a:rPr>
              <a:t>日后均可</a:t>
            </a:r>
            <a:endParaRPr lang="zh-CN" altLang="en-US" sz="2000" strike="noStrike" noProof="1">
              <a:solidFill>
                <a:srgbClr val="FF0000"/>
              </a:solidFill>
            </a:endParaRPr>
          </a:p>
          <a:p>
            <a:pPr algn="ctr" fontAlgn="base"/>
            <a:r>
              <a:rPr lang="zh-CN" altLang="en-US" sz="2000" strike="noStrike" noProof="1">
                <a:solidFill>
                  <a:schemeClr val="tx1"/>
                </a:solidFill>
              </a:rPr>
              <a:t>如：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2022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年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4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月</a:t>
            </a:r>
            <a:r>
              <a:rPr lang="en-US" altLang="zh-CN" sz="2000" strike="noStrike" noProof="1">
                <a:solidFill>
                  <a:schemeClr val="tx1"/>
                </a:solidFill>
              </a:rPr>
              <a:t>1</a:t>
            </a:r>
            <a:r>
              <a:rPr lang="zh-CN" altLang="en-US" sz="2000" strike="noStrike" noProof="1">
                <a:solidFill>
                  <a:schemeClr val="tx1"/>
                </a:solidFill>
              </a:rPr>
              <a:t>日</a:t>
            </a:r>
            <a:endParaRPr lang="zh-CN" altLang="en-US" sz="2000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6" grpId="0" bldLvl="0" animBg="1"/>
      <p:bldP spid="3" grpId="1" animBg="1"/>
      <p:bldP spid="8" grpId="1" animBg="1"/>
      <p:bldP spid="6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3052</Words>
  <Application>WPS 演示</Application>
  <PresentationFormat>宽屏</PresentationFormat>
  <Paragraphs>295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汉仪许静行楷W</vt:lpstr>
      <vt:lpstr>思源黑体 CN Medium</vt:lpstr>
      <vt:lpstr>黑体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想一份安宁ゞ</cp:lastModifiedBy>
  <cp:revision>172</cp:revision>
  <dcterms:created xsi:type="dcterms:W3CDTF">2019-06-19T02:08:00Z</dcterms:created>
  <dcterms:modified xsi:type="dcterms:W3CDTF">2022-04-24T08:54:45Z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67D0183C24C043218200FED98E02AFAC</vt:lpwstr>
  </property>
  <property fmtid="{D5CDD505-2E9C-101B-9397-08002B2CF9AE}" pid="4" name="commondata">
    <vt:lpwstr>eyJoZGlkIjoiNjY4ODA3NTBjMGVkNzUxMDEwMTg2MTUyMzU2N2YyMTIifQ==</vt:lpwstr>
  </property>
</Properties>
</file>