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EF7195-35F7-4DFB-8FEB-6482751BE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A2AF03C-299D-4782-8F57-52977395A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27A6F-6F06-47D7-8A95-55F481A6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00717E-A8D5-42D6-85BA-AF441F2DB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38F39F-07E3-48D0-9147-35F02F5C1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1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5F6C93-BE5A-4223-AC6F-0191A1E84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D00F06-7565-4CBD-8418-78FDB27F36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6F3E07-401A-44CC-B52C-20564F21F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3FA6F3-2697-424F-BB1D-C70D042F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B5EDD-B3A2-4332-B19B-A3B1CA22B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64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9099C93-D867-46DF-9127-FF689EAE95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AAF598-9732-4781-BCFE-7851EEE2C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2F5E5F-897D-4C7C-968B-67E2ACF58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D43487-3B2F-47B7-A98D-C20696874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312A0A-B3FB-471C-9488-EEED5D96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8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A6978E-AC2E-400A-9CE0-FF28BC48C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12FD9-F8E7-491F-AFB7-AF63FAA20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2783BC-6EFB-46D4-BBC7-78C81703F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C48436-1C8D-4F04-9165-B9D4C32E3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AE5E73-78F0-465B-9D48-F519CA55F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3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15FCE5-0755-4220-A024-5807C8032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74B1FC-5AB9-4C95-9645-100A07869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FE14E8-2DA5-447E-9F6D-D5CC39D2D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3FD370-01FF-413E-9CDA-5C6B47F8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E262DE-03F1-4BB4-826E-F8CBB0F1C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51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6AD29-E1C3-41EB-A651-DE134AA71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A2E158-3D04-4AAE-A17E-6A52CF1868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0F1B70-B59D-4406-901A-690FEBCE1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0089F0-AFFB-4ECA-8AAC-ADA8D6CF9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79AF73-C008-4E36-B4B0-C4A0FC8B2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FE0FA0-E04F-47C7-9F9F-EE114296D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81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AA9C4A-AAAC-44FF-A7E3-D3BCEF2A6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F19806-B7D5-4288-AD8B-D70ABD198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AB8B87-B171-466B-9FF6-8C6161E05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F60731-CBF3-4F6C-9294-51EE2F6203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C118E3-8A9B-46B3-A8A8-A43C2E7346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3064577-6335-47CB-BAFF-172D21F2E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8CB0EDD-4482-43CD-AEBC-D587E7DA0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94DBABB-66E8-4717-9D92-03936711F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8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0121DB-3ED3-47C3-9A23-49AD83940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7BE519-616E-4B47-A404-DEA66122A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3C4DF3-387E-4E22-89DD-CF30ABD4A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2D0CDF-2F5F-4AE1-9D6F-E0300F23E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51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20873C8-515C-4D84-B0D1-80A3C0A8A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6BF44D-0DFE-41AF-93D8-D824ED6B2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BE07C9-0A2D-41CD-998A-9D6E60CE2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71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0CF9DC-7298-413C-8E39-02F4B12E8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429B86-5ED0-44E7-BEC9-889D24D85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161B26-1D45-4F57-A2AA-7154E95E7B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396D05-FD0B-48E8-894C-DCC3B2843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7B50D36-4F62-4EEE-A1FE-84F55E453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E04A68-4123-49F8-9A7B-4D631F79C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35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3B8307-EB90-44AB-A15C-F78CDF550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FF3EB36-9C39-4457-A6E9-EF5A1CBC75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998DD00-E399-4D91-A7EA-6C547656F0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2E3D32-383F-4CD3-B61A-DCC413C1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B6F658-088F-4FDB-9062-851B98386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EDD26E-1759-4547-99CF-A94BB7567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17A09A-DF55-461F-BADE-7ADBED86B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703B62-521C-4624-AE62-7A97F6FFB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63B1D4-2D23-4C2B-ABDB-F8E300192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E1C45-6B3D-40B2-B5DE-7A976199C9DB}" type="datetimeFigureOut">
              <a:rPr lang="zh-CN" altLang="en-US" smtClean="0"/>
              <a:t>2018/7/19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33EE14-011A-47D1-B0B8-4DAB12F084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30C7D-ED14-4C6C-8825-C5B24191C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4811F-52D5-4FA4-9988-499BFFECA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29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15431"/>
            <a:ext cx="11918179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本所网址：</a:t>
            </a:r>
            <a:r>
              <a:rPr lang="en-US" altLang="zh-CN" dirty="0"/>
              <a:t>jsmeti.jssnu.edu.cn</a:t>
            </a:r>
            <a:br>
              <a:rPr lang="en-US" altLang="zh-CN" dirty="0"/>
            </a:br>
            <a:r>
              <a:rPr lang="zh-CN" altLang="en-US" dirty="0"/>
              <a:t>本所电话：</a:t>
            </a:r>
            <a:r>
              <a:rPr lang="en-US" altLang="zh-CN" dirty="0"/>
              <a:t>025-83758348</a:t>
            </a:r>
            <a:br>
              <a:rPr lang="en-US" altLang="zh-CN" dirty="0"/>
            </a:br>
            <a:r>
              <a:rPr lang="zh-CN" altLang="en-US" dirty="0"/>
              <a:t>本所公用</a:t>
            </a:r>
            <a:r>
              <a:rPr lang="en-US" altLang="zh-CN" dirty="0"/>
              <a:t>QQ</a:t>
            </a:r>
            <a:r>
              <a:rPr lang="zh-CN" altLang="en-US" dirty="0"/>
              <a:t>：</a:t>
            </a:r>
            <a:r>
              <a:rPr lang="en-US" altLang="zh-CN" dirty="0"/>
              <a:t>921089984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dirty="0"/>
              <a:t>课题一般于第二年</a:t>
            </a:r>
            <a:r>
              <a:rPr lang="en-US" altLang="zh-CN" dirty="0"/>
              <a:t>12</a:t>
            </a:r>
            <a:r>
              <a:rPr lang="zh-CN" altLang="en-US" dirty="0"/>
              <a:t>月份进行结题，高校可自行组织结题，中小学请关注本所通知会议结题。</a:t>
            </a:r>
          </a:p>
        </p:txBody>
      </p:sp>
    </p:spTree>
    <p:extLst>
      <p:ext uri="{BB962C8B-B14F-4D97-AF65-F5344CB8AC3E}">
        <p14:creationId xmlns:p14="http://schemas.microsoft.com/office/powerpoint/2010/main" val="3469514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2904" y="3561009"/>
            <a:ext cx="5426968" cy="2387600"/>
          </a:xfrm>
        </p:spPr>
        <p:txBody>
          <a:bodyPr>
            <a:noAutofit/>
          </a:bodyPr>
          <a:lstStyle/>
          <a:p>
            <a:pPr algn="l"/>
            <a:r>
              <a:rPr lang="zh-CN" altLang="en-US" sz="4800" dirty="0"/>
              <a:t>课题文章请写清课题相关信息，如：基金项目：江苏省现代教育技术研究</a:t>
            </a:r>
            <a:r>
              <a:rPr lang="en-US" altLang="zh-CN" sz="4800" dirty="0"/>
              <a:t>2015</a:t>
            </a:r>
            <a:r>
              <a:rPr lang="zh-CN" altLang="en-US" sz="4800" dirty="0"/>
              <a:t>立项课题，课题编号：</a:t>
            </a:r>
            <a:r>
              <a:rPr lang="en-US" altLang="zh-CN" sz="4800" dirty="0"/>
              <a:t>2015-R-46164</a:t>
            </a:r>
            <a:r>
              <a:rPr lang="zh-CN" altLang="en-US" sz="4800" dirty="0"/>
              <a:t>，具体以编辑部格式为准。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C35CF6-4A58-4872-98F5-59873B636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73182"/>
            <a:ext cx="5425910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782" y="256671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结题报告格式自行设计，但内容需写清课题的来源、研究的过程、取得的成果等。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2B9713A-727C-48BB-8BD5-040CE7524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001" y="0"/>
            <a:ext cx="5158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48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782" y="256671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中期检查表请在课题研究的中期填写，本所将安排不定期的抽查。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474EAD-1460-4A15-9F05-642B0799D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722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24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782" y="256671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课题结题时的人员以课题组成员变更表为准，本所需单位盖章，一般禁止主持人的变更。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3268FFA-284A-45B2-8D51-FFFDEA2C7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125" y="0"/>
            <a:ext cx="3160422" cy="47983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12773A9-48A4-42AA-A14C-2A6C574C8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298" y="1677878"/>
            <a:ext cx="3376305" cy="484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29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782" y="256671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课题支持材料和过程性材料也可列清目录。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08219AF-3C83-475C-85EE-8FBD510EC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287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43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782" y="1723331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对于优秀课等课程建议装订：教案、学案、评课记录等完整材料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1544D3-B00A-4524-A13B-41EFBDE2F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679" y="0"/>
            <a:ext cx="4689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73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6473" y="3312434"/>
            <a:ext cx="6733621" cy="2387600"/>
          </a:xfrm>
        </p:spPr>
        <p:txBody>
          <a:bodyPr>
            <a:noAutofit/>
          </a:bodyPr>
          <a:lstStyle/>
          <a:p>
            <a:pPr algn="l"/>
            <a:r>
              <a:rPr lang="zh-CN" altLang="en-US" sz="4800" dirty="0"/>
              <a:t>对于调研，建议首先进行文字调研，查看知网核心期刊的论文。调查等可借助网上调查系统进行，需得到完整的数据并进行分析，而不是罗列的部分纸质调查表。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6733D8-9194-4BB4-BC31-2FF51FD7E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800" y="0"/>
            <a:ext cx="4416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60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1703" y="1128527"/>
            <a:ext cx="10799593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祝各位课题研究顺利！</a:t>
            </a:r>
          </a:p>
        </p:txBody>
      </p:sp>
    </p:spTree>
    <p:extLst>
      <p:ext uri="{BB962C8B-B14F-4D97-AF65-F5344CB8AC3E}">
        <p14:creationId xmlns:p14="http://schemas.microsoft.com/office/powerpoint/2010/main" val="1449277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80963"/>
            <a:ext cx="4316059" cy="2387600"/>
          </a:xfrm>
        </p:spPr>
        <p:txBody>
          <a:bodyPr/>
          <a:lstStyle/>
          <a:p>
            <a:r>
              <a:rPr lang="zh-CN" altLang="en-US" dirty="0"/>
              <a:t>课题相关格式文件下载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1A70AD3-96C8-483E-B9CB-E52E4BAAF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734" y="-80265"/>
            <a:ext cx="7742591" cy="58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6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80963"/>
            <a:ext cx="5426968" cy="2387600"/>
          </a:xfrm>
        </p:spPr>
        <p:txBody>
          <a:bodyPr/>
          <a:lstStyle/>
          <a:p>
            <a:pPr algn="l"/>
            <a:r>
              <a:rPr lang="zh-CN" altLang="en-US" dirty="0"/>
              <a:t>结题材料装订及顺序</a:t>
            </a: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76775D3A-C433-437F-8E6F-071B6F751FF9}"/>
              </a:ext>
            </a:extLst>
          </p:cNvPr>
          <p:cNvSpPr txBox="1">
            <a:spLocks/>
          </p:cNvSpPr>
          <p:nvPr/>
        </p:nvSpPr>
        <p:spPr>
          <a:xfrm>
            <a:off x="5104660" y="1192150"/>
            <a:ext cx="7217546" cy="4711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b="1" dirty="0"/>
              <a:t>封面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目录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课题结题申请、鉴定书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课题成果复印件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课题结题报告（请自行设计）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课题立项通知复印件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课题开题报告书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课题中期检查表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课题组成员变更申请表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课题其他支撑材料和过程性材料</a:t>
            </a:r>
          </a:p>
        </p:txBody>
      </p:sp>
    </p:spTree>
    <p:extLst>
      <p:ext uri="{BB962C8B-B14F-4D97-AF65-F5344CB8AC3E}">
        <p14:creationId xmlns:p14="http://schemas.microsoft.com/office/powerpoint/2010/main" val="309034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276202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材料装订首页显示课题名称、编号、主持人等相关信息。（注意通讯鉴定、会议鉴定的区别）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AE4632-4CFE-4B2F-9E8E-1E92865C5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356" y="0"/>
            <a:ext cx="49455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339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760" y="3791828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材料不宜过厚，只需装订本课题的相关资料。如果个别课题组材料偏多，建议选择部分有代表性的、典型材料装订。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F00E76-B261-4B5B-8587-69DC8619A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4649" y="0"/>
            <a:ext cx="30464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48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720155"/>
            <a:ext cx="5426968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目录清晰，列出相应页码。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782D720-D454-4491-8C17-AA42E0491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480" y="68289"/>
            <a:ext cx="4397121" cy="672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66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720155"/>
            <a:ext cx="5426968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该有的红章、签字等不可少。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C462B13-5908-451D-B423-39ECA1AA7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710" y="0"/>
            <a:ext cx="4602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84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" y="720155"/>
            <a:ext cx="5426968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研究成果列清楚。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5EED7C-A5EA-4512-933C-04D4DD071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359" y="133064"/>
            <a:ext cx="4618120" cy="65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0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29805AB-09B9-4991-BC6E-C8E470BBF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5426968" cy="23876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文章需要有封面、目录及内容。（重点课题需两篇省级或以上刊物发表的文章）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BFB79E-5E1D-4999-B3E6-5C8AF1FBD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747" y="0"/>
            <a:ext cx="3110182" cy="44327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E378796-9F43-4E71-8F04-53D00A62B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3596" y="2831975"/>
            <a:ext cx="2703051" cy="38218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6F6AB25-7E4D-44F7-B2C1-41A07D75D7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523" y="0"/>
            <a:ext cx="2826717" cy="382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95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353</Words>
  <Application>Microsoft Office PowerPoint</Application>
  <PresentationFormat>宽屏</PresentationFormat>
  <Paragraphs>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等线 Light</vt:lpstr>
      <vt:lpstr>Arial</vt:lpstr>
      <vt:lpstr>Office 主题​​</vt:lpstr>
      <vt:lpstr>本所网址：jsmeti.jssnu.edu.cn 本所电话：025-83758348 本所公用QQ：921089984  课题一般于第二年12月份进行结题，高校可自行组织结题，中小学请关注本所通知会议结题。</vt:lpstr>
      <vt:lpstr>课题相关格式文件下载</vt:lpstr>
      <vt:lpstr>结题材料装订及顺序</vt:lpstr>
      <vt:lpstr>材料装订首页显示课题名称、编号、主持人等相关信息。（注意通讯鉴定、会议鉴定的区别）</vt:lpstr>
      <vt:lpstr>材料不宜过厚，只需装订本课题的相关资料。如果个别课题组材料偏多，建议选择部分有代表性的、典型材料装订。</vt:lpstr>
      <vt:lpstr>目录清晰，列出相应页码。</vt:lpstr>
      <vt:lpstr>该有的红章、签字等不可少。</vt:lpstr>
      <vt:lpstr>研究成果列清楚。</vt:lpstr>
      <vt:lpstr>文章需要有封面、目录及内容。（重点课题需两篇省级或以上刊物发表的文章）</vt:lpstr>
      <vt:lpstr>课题文章请写清课题相关信息，如：基金项目：江苏省现代教育技术研究2015立项课题，课题编号：2015-R-46164，具体以编辑部格式为准。</vt:lpstr>
      <vt:lpstr>结题报告格式自行设计，但内容需写清课题的来源、研究的过程、取得的成果等。</vt:lpstr>
      <vt:lpstr>中期检查表请在课题研究的中期填写，本所将安排不定期的抽查。</vt:lpstr>
      <vt:lpstr>课题结题时的人员以课题组成员变更表为准，本所需单位盖章，一般禁止主持人的变更。</vt:lpstr>
      <vt:lpstr>课题支持材料和过程性材料也可列清目录。</vt:lpstr>
      <vt:lpstr>对于优秀课等课程建议装订：教案、学案、评课记录等完整材料</vt:lpstr>
      <vt:lpstr>对于调研，建议首先进行文字调研，查看知网核心期刊的论文。调查等可借助网上调查系统进行，需得到完整的数据并进行分析，而不是罗列的部分纸质调查表。</vt:lpstr>
      <vt:lpstr>祝各位课题研究顺利！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第十六期江苏省教育科学研究方法研修班 暨江苏省现代教育技术研究2018年度课题开题报告会</dc:title>
  <dc:creator>snl</dc:creator>
  <cp:lastModifiedBy>snl</cp:lastModifiedBy>
  <cp:revision>49</cp:revision>
  <dcterms:created xsi:type="dcterms:W3CDTF">2018-06-19T02:54:23Z</dcterms:created>
  <dcterms:modified xsi:type="dcterms:W3CDTF">2018-07-19T08:43:56Z</dcterms:modified>
</cp:coreProperties>
</file>