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3"/>
    <p:sldId id="278" r:id="rId4"/>
    <p:sldId id="277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4" r:id="rId17"/>
    <p:sldId id="273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rgbClr val="072C62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图片 4"/>
          <p:cNvPicPr>
            <a:picLocks noChangeAspect="1"/>
          </p:cNvPicPr>
          <p:nvPr userDrawn="1"/>
        </p:nvPicPr>
        <p:blipFill>
          <a:blip r:embed="rId2">
            <a:grayscl/>
          </a:blip>
          <a:stretch>
            <a:fillRect/>
          </a:stretch>
        </p:blipFill>
        <p:spPr>
          <a:xfrm>
            <a:off x="6061393" y="728028"/>
            <a:ext cx="5354637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E1C45-6B3D-40B2-B5DE-7A976199C9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4811F-52D5-4FA4-9988-499BFFECA8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795" y="1334135"/>
            <a:ext cx="1140523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sz="5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关于省现代教育技术研究项目</a:t>
            </a:r>
            <a:endParaRPr sz="5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5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结题验收的</a:t>
            </a:r>
            <a:r>
              <a:rPr lang="zh-CN" sz="5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注意事项</a:t>
            </a:r>
            <a:r>
              <a:rPr sz="54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en-US" altLang="zh-CN" sz="54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2425" y="168275"/>
            <a:ext cx="5426710" cy="560514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课题文章请写清课题相关信息，如：基金项目：江苏省现代教育技术研究</a:t>
            </a:r>
            <a:r>
              <a:rPr lang="en-US" altLang="zh-CN" sz="4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2015</a:t>
            </a: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立项课题，课题编号：</a:t>
            </a:r>
            <a:r>
              <a:rPr lang="en-US" altLang="zh-CN" sz="4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2015-R-46164</a:t>
            </a: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，具体以编辑部格式为准。</a:t>
            </a:r>
            <a:endParaRPr lang="zh-CN" altLang="en-US" sz="43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03450"/>
            <a:ext cx="5775325" cy="11753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60020" y="280035"/>
            <a:ext cx="5795010" cy="557339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结题时若课题组人员发生变动，需要填写课题组成员变更表，高教研究所盖章，将申请表的扫描件发至规定邮箱，</a:t>
            </a: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否则以申请评审书</a:t>
            </a: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为准，禁止主持人变更。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195" y="635"/>
            <a:ext cx="3160422" cy="4798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628" y="1717248"/>
            <a:ext cx="3376305" cy="484722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91820" y="817880"/>
            <a:ext cx="5426710" cy="1557655"/>
          </a:xfrm>
          <a:prstGeom prst="wedgeRectCallout">
            <a:avLst>
              <a:gd name="adj1" fmla="val 59091"/>
              <a:gd name="adj2" fmla="val 9274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课题支持材料和过程性材料列清目录。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287" y="0"/>
            <a:ext cx="4898571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41797" y="483811"/>
            <a:ext cx="5426968" cy="23876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对于优秀课等课程建议装订：教案、学案、评课记录等完整材料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679" y="0"/>
            <a:ext cx="4689987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6520" y="254635"/>
            <a:ext cx="6943725" cy="486537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  <a:t>对于调研，建议首先进行文字调研，查看知网核心期刊的论文。调查等可借助网上调查系统进行，需得到完整的数据并进行分析，而不是罗列的部分纸质调查表。</a:t>
            </a:r>
            <a:endParaRPr lang="zh-CN" altLang="en-US" sz="43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800" y="0"/>
            <a:ext cx="4416408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710" y="0"/>
            <a:ext cx="4602171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67030" y="569595"/>
            <a:ext cx="5745480" cy="1848485"/>
          </a:xfrm>
          <a:prstGeom prst="wedgeRectCallout">
            <a:avLst>
              <a:gd name="adj1" fmla="val 109922"/>
              <a:gd name="adj2" fmla="val 163053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该有的红章、签字等不可少。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110" y="3418205"/>
            <a:ext cx="5136515" cy="12293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本页所有信息由高教所处理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00810" y="1907540"/>
            <a:ext cx="9391015" cy="146812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dirty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祝各位课题研究顺利</a:t>
            </a:r>
            <a:r>
              <a:rPr lang="zh-CN" altLang="en-US" dirty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！</a:t>
            </a:r>
            <a:endParaRPr lang="zh-CN" altLang="en-US" dirty="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39545" y="400050"/>
            <a:ext cx="9690735" cy="645795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439545" y="4539615"/>
            <a:ext cx="9690735" cy="1161415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6530" y="0"/>
            <a:ext cx="3941445" cy="1174115"/>
          </a:xfrm>
          <a:prstGeom prst="wedgeRectCallout">
            <a:avLst>
              <a:gd name="adj1" fmla="val 63780"/>
              <a:gd name="adj2" fmla="val 55897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现代教育技术研究的课题结题规定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675" y="271780"/>
            <a:ext cx="3792220" cy="2013585"/>
          </a:xfrm>
          <a:prstGeom prst="wedgeRectCallout">
            <a:avLst>
              <a:gd name="adj1" fmla="val 63780"/>
              <a:gd name="adj2" fmla="val 55897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课题相关格式文件下载</a:t>
            </a:r>
            <a:endParaRPr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820" y="169545"/>
            <a:ext cx="7526655" cy="536003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1164570" y="965200"/>
            <a:ext cx="644525" cy="432435"/>
          </a:xfrm>
          <a:prstGeom prst="roundRect">
            <a:avLst/>
          </a:prstGeom>
          <a:solidFill>
            <a:schemeClr val="lt1">
              <a:alpha val="0"/>
            </a:schemeClr>
          </a:solidFill>
          <a:ln w="98425" cmpd="sng">
            <a:solidFill>
              <a:srgbClr val="FFFF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424930" y="4979670"/>
            <a:ext cx="2832735" cy="322580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26745" y="302895"/>
            <a:ext cx="3150235" cy="1908810"/>
          </a:xfrm>
          <a:prstGeom prst="wedgeRectCallout">
            <a:avLst>
              <a:gd name="adj1" fmla="val 78784"/>
              <a:gd name="adj2" fmla="val -28750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结题材料装订及顺序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4834890" y="302895"/>
            <a:ext cx="6048375" cy="5610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b="1" dirty="0"/>
              <a:t>封面</a:t>
            </a:r>
            <a:endParaRPr lang="zh-CN" altLang="en-US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目录</a:t>
            </a:r>
            <a:endParaRPr lang="zh-CN" altLang="en-US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课题结题申请、鉴定书</a:t>
            </a:r>
            <a:r>
              <a:rPr lang="zh-CN" altLang="en-US" sz="2400" b="1" dirty="0">
                <a:sym typeface="+mn-ea"/>
              </a:rPr>
              <a:t>（附件</a:t>
            </a:r>
            <a:r>
              <a:rPr lang="en-US" altLang="zh-CN" sz="2400" b="1" dirty="0">
                <a:sym typeface="+mn-ea"/>
              </a:rPr>
              <a:t>2</a:t>
            </a:r>
            <a:r>
              <a:rPr lang="zh-CN" altLang="en-US" sz="2400" b="1" dirty="0">
                <a:sym typeface="+mn-ea"/>
              </a:rPr>
              <a:t>）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课题成果复印件</a:t>
            </a:r>
            <a:endParaRPr lang="zh-CN" altLang="en-US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课题结题报告（附件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</a:t>
            </a:r>
            <a:endParaRPr lang="zh-CN" altLang="en-US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课题立项通知复印件</a:t>
            </a:r>
            <a:endParaRPr lang="zh-CN" altLang="en-US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课题开题报告书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课题中期检查表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课题组成员变更申请表</a:t>
            </a:r>
            <a:endParaRPr lang="en-US" altLang="zh-CN" sz="2400" b="1" dirty="0"/>
          </a:p>
          <a:p>
            <a:pPr algn="l">
              <a:lnSpc>
                <a:spcPct val="150000"/>
              </a:lnSpc>
            </a:pPr>
            <a:r>
              <a:rPr lang="zh-CN" altLang="en-US" sz="2400" b="1" dirty="0"/>
              <a:t>课题其他支撑材料和过程性材料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825"/>
          <a:stretch>
            <a:fillRect/>
          </a:stretch>
        </p:blipFill>
        <p:spPr>
          <a:xfrm>
            <a:off x="6517640" y="0"/>
            <a:ext cx="480568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16230" y="333375"/>
            <a:ext cx="5426710" cy="4207510"/>
          </a:xfrm>
          <a:prstGeom prst="wedgeRectCallout">
            <a:avLst>
              <a:gd name="adj1" fmla="val 69599"/>
              <a:gd name="adj2" fmla="val 271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材料装订首页显示课题名称、编号、主持人等相关信息。（注意通讯鉴定、会议鉴定的区别）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642475" y="4610100"/>
            <a:ext cx="1204595" cy="322580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075" y="5026025"/>
            <a:ext cx="5539105" cy="136588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结题材料封面颜色：蓝色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6574" r="18383"/>
          <a:stretch>
            <a:fillRect/>
          </a:stretch>
        </p:blipFill>
        <p:spPr>
          <a:xfrm>
            <a:off x="8294370" y="0"/>
            <a:ext cx="1677035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20395" y="591820"/>
            <a:ext cx="6275070" cy="4398010"/>
          </a:xfrm>
          <a:prstGeom prst="wedgeRectCallout">
            <a:avLst>
              <a:gd name="adj1" fmla="val 78698"/>
              <a:gd name="adj2" fmla="val 33886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材料不宜过厚，只需装订本课题的相关资料。如果个别课题组材料偏多，建议选择部分有代表性的、典型材料装订。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480" y="68289"/>
            <a:ext cx="4397121" cy="672142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46100" y="739775"/>
            <a:ext cx="5796280" cy="1803400"/>
          </a:xfrm>
          <a:prstGeom prst="wedgeRectCallout">
            <a:avLst>
              <a:gd name="adj1" fmla="val 63989"/>
              <a:gd name="adj2" fmla="val 113073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  <a:t>目录清晰，列出相应页码。</a:t>
            </a:r>
            <a:b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  <a:t>参考）</a:t>
            </a:r>
            <a:endParaRPr lang="zh-CN" altLang="en-US" sz="43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9460" y="89535"/>
            <a:ext cx="4678680" cy="667829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66140" y="520700"/>
            <a:ext cx="4077970" cy="768985"/>
          </a:xfrm>
          <a:prstGeom prst="wedgeRectCallout">
            <a:avLst>
              <a:gd name="adj1" fmla="val 75474"/>
              <a:gd name="adj2" fmla="val 54706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4300" dirty="0">
                <a:latin typeface="宋体" panose="02010600030101010101" pitchFamily="2" charset="-122"/>
                <a:ea typeface="宋体" panose="02010600030101010101" pitchFamily="2" charset="-122"/>
              </a:rPr>
              <a:t>研究成果列清楚</a:t>
            </a:r>
            <a:endParaRPr lang="zh-CN" altLang="en-US" sz="43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19735" y="495935"/>
            <a:ext cx="4417695" cy="183832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论文需要有</a:t>
            </a:r>
            <a:r>
              <a:rPr lang="zh-CN" altLang="en-US" sz="4780" b="1" dirty="0">
                <a:latin typeface="宋体" panose="02010600030101010101" pitchFamily="2" charset="-122"/>
                <a:ea typeface="宋体" panose="02010600030101010101" pitchFamily="2" charset="-122"/>
              </a:rPr>
              <a:t>封面</a:t>
            </a: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780" b="1" dirty="0"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altLang="en-US" sz="4780" b="1" dirty="0">
                <a:latin typeface="宋体" panose="02010600030101010101" pitchFamily="2" charset="-122"/>
                <a:ea typeface="宋体" panose="02010600030101010101" pitchFamily="2" charset="-122"/>
              </a:rPr>
              <a:t>正文</a:t>
            </a:r>
            <a:r>
              <a:rPr lang="zh-CN" altLang="en-US" sz="478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78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747" y="0"/>
            <a:ext cx="3110182" cy="4432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3596" y="2831975"/>
            <a:ext cx="2703051" cy="3821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523" y="0"/>
            <a:ext cx="2826717" cy="382183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92920" y="6166485"/>
            <a:ext cx="2668270" cy="54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高等教育研究所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2435,&quot;width&quot;:18660}"/>
</p:tagLst>
</file>

<file path=ppt/tags/tag2.xml><?xml version="1.0" encoding="utf-8"?>
<p:tagLst xmlns:p="http://schemas.openxmlformats.org/presentationml/2006/main">
  <p:tag name="COMMONDATA" val="eyJoZGlkIjoiYWRjMDcyYmYwNjZiMWY4YzQ0ZDBjZTEwNDM5NTQ0Z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WPS 演示</Application>
  <PresentationFormat>宽屏</PresentationFormat>
  <Paragraphs>80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仿宋</vt:lpstr>
      <vt:lpstr>隶书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现代教育技术研究的课题结题规定</vt:lpstr>
      <vt:lpstr>课题相关格式文件下载</vt:lpstr>
      <vt:lpstr>结题材料装订及顺序</vt:lpstr>
      <vt:lpstr>材料装订首页显示课题名称、编号、主持人等相关信息。（注意通讯鉴定、会议鉴定的区别）</vt:lpstr>
      <vt:lpstr>材料不宜过厚，只需装订本课题的相关资料。如果个别课题组材料偏多，建议选择部分有代表性的、典型材料装订。</vt:lpstr>
      <vt:lpstr>目录清晰，列出相应页码。</vt:lpstr>
      <vt:lpstr>研究成果列清楚</vt:lpstr>
      <vt:lpstr>论文需要有封面、目录及正文。</vt:lpstr>
      <vt:lpstr>课题文章请写清课题相关信息，如：基金项目：江苏省现代教育技术研究2015立项课题，课题编号：2015-R-46164，具体以编辑部格式为准。</vt:lpstr>
      <vt:lpstr>结题时若课题组人员发生变动，需要填写课题组成员变更表，高教研究所盖章，将申请表的扫描件发至规定邮箱，否则以申请评审书为准，禁止主持人变更。</vt:lpstr>
      <vt:lpstr>课题支持材料和过程性材料列清目录。</vt:lpstr>
      <vt:lpstr>对于优秀课等课程建议装订：教案、学案、评课记录等完整材料</vt:lpstr>
      <vt:lpstr>对于调研，建议首先进行文字调研，查看知网核心期刊的论文。调查等可借助网上调查系统进行，需得到完整的数据并进行分析，而不是罗列的部分纸质调查表。</vt:lpstr>
      <vt:lpstr>该有的红章、签字等不可少。</vt:lpstr>
      <vt:lpstr>祝各位课题研究顺利！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第十六期江苏省教育科学研究方法研修班 暨江苏省现代教育技术研究2018年度课题开题报告会</dc:title>
  <dc:creator>snl</dc:creator>
  <cp:lastModifiedBy>♔吕♔</cp:lastModifiedBy>
  <cp:revision>67</cp:revision>
  <dcterms:created xsi:type="dcterms:W3CDTF">2018-06-19T02:54:00Z</dcterms:created>
  <dcterms:modified xsi:type="dcterms:W3CDTF">2022-06-17T07:42:23Z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EFB188D0E56F4B6B8D2A2FC18BA49D22</vt:lpwstr>
  </property>
</Properties>
</file>