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8" r:id="rId3"/>
    <p:sldId id="256" r:id="rId4"/>
    <p:sldId id="279" r:id="rId5"/>
    <p:sldId id="257" r:id="rId6"/>
    <p:sldId id="273" r:id="rId7"/>
    <p:sldId id="274" r:id="rId8"/>
    <p:sldId id="261" r:id="rId9"/>
    <p:sldId id="283" r:id="rId10"/>
    <p:sldId id="285" r:id="rId11"/>
    <p:sldId id="286" r:id="rId12"/>
    <p:sldId id="281" r:id="rId1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132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tags" Target="../tags/tag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jpeg"/><Relationship Id="rId3" Type="http://schemas.openxmlformats.org/officeDocument/2006/relationships/image" Target="../media/image24.jpeg"/><Relationship Id="rId2" Type="http://schemas.openxmlformats.org/officeDocument/2006/relationships/image" Target="../media/image20.jpe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2"/>
          <p:cNvSpPr>
            <a:spLocks noGrp="1"/>
          </p:cNvSpPr>
          <p:nvPr/>
        </p:nvSpPr>
        <p:spPr>
          <a:xfrm>
            <a:off x="3175" y="507365"/>
            <a:ext cx="12185650" cy="9061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  <a:scene3d>
              <a:camera prst="orthographicFront"/>
              <a:lightRig rig="threePt" dir="t"/>
            </a:scene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特殊时期在线教学服务指南</a:t>
            </a:r>
            <a:endParaRPr lang="zh-CN" altLang="en-US" sz="4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1129" y="1596770"/>
            <a:ext cx="1115060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2020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年伊始的这场突如其来的疫情牵动了全国人民的心，医护人员夜以继日地奋战在救治工作第一线，已有多所高校发布了推迟开学的公告。为减少疫情对我校师生教学、学习、生活的影响，我们提出此预案，充分利用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三江学院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一平三端系统，不开学、先开课，尽量保证教学工作的正常开展，共同打好这场“抗疫战”！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在疫情期间，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三江学院一平三端系统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将为全校师生提供在线教学服务，包括线上教学（学习、答疑、作业、测验等）、速课（微视频）录制、同步课堂、直播教学和相关技术服务，旨在利用电脑、手机、网络等现有设备开展教学活动。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三江学院一平三端系统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此次运用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包含电脑端（网址：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http://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sju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.fanya.chaoxing.com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）和手机端（学习通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APP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）两部分，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电脑端和手机端可自动实现资源、数据、功能同步，有效保证师生使用习惯的一致性。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三江学院一平三端系统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已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无缝对接超星电子图书、电子期刊、学术视频等数据库，为教师备课、学生拓展学习提供资源支撑。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5745" y="859155"/>
            <a:ext cx="10968990" cy="137985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教师课程页面选择课程的教学班，点击下方的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“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+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” 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，点击“直播”后可进行直播教学。直播教学结束后，教师可自主选择是否允许学生“回看”。</a:t>
            </a:r>
            <a:b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</a:b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​学生在学习通中可以直接看到教师的直播视频，如果教师选择“允许回看”，学生可以选择方便的时间观看。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45745" y="26670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rgbClr val="FFFF00"/>
                </a:solidFill>
              </a:rPr>
              <a:t>4</a:t>
            </a:r>
            <a:endParaRPr lang="en-US" altLang="zh-CN" sz="4000" dirty="0">
              <a:solidFill>
                <a:srgbClr val="FFFF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2345" y="275590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线上教学方式四：直播教学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5761" y="2726963"/>
            <a:ext cx="1976783" cy="3643085"/>
          </a:xfrm>
          <a:prstGeom prst="rect">
            <a:avLst/>
          </a:prstGeom>
          <a:ln w="12700" cmpd="sng">
            <a:solidFill>
              <a:schemeClr val="tx1"/>
            </a:solidFill>
            <a:prstDash val="solid"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320" y="2726961"/>
            <a:ext cx="2043941" cy="363549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341" y="2726961"/>
            <a:ext cx="2043941" cy="363549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7353" y="2726962"/>
            <a:ext cx="2048212" cy="3643087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8" name="组合 7"/>
          <p:cNvGrpSpPr/>
          <p:nvPr/>
        </p:nvGrpSpPr>
        <p:grpSpPr>
          <a:xfrm>
            <a:off x="432435" y="2726690"/>
            <a:ext cx="1963420" cy="3549650"/>
            <a:chOff x="1320" y="4130"/>
            <a:chExt cx="3330" cy="5738"/>
          </a:xfrm>
        </p:grpSpPr>
        <p:pic>
          <p:nvPicPr>
            <p:cNvPr id="3" name="图片 2" descr="Screenshot_2020-01-28-15-14-21-310_com.chaoxing.m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20" y="4130"/>
              <a:ext cx="3331" cy="5738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1357" y="5822"/>
              <a:ext cx="3226" cy="46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28115" y="1158240"/>
            <a:ext cx="937450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dirty="0">
                <a:latin typeface="+mj-ea"/>
                <a:ea typeface="+mj-ea"/>
                <a:cs typeface="+mj-ea"/>
              </a:rPr>
              <a:t>如您在使用中如遇到技术问题，可通过以下方式寻求支持：</a:t>
            </a:r>
            <a:endParaRPr lang="zh-CN" altLang="en-US" dirty="0">
              <a:latin typeface="+mj-ea"/>
              <a:ea typeface="+mj-ea"/>
              <a:cs typeface="+mj-ea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dirty="0">
                <a:latin typeface="+mj-ea"/>
                <a:ea typeface="+mj-ea"/>
                <a:cs typeface="+mj-ea"/>
              </a:rPr>
              <a:t>1</a:t>
            </a:r>
            <a:r>
              <a:rPr lang="zh-CN" altLang="en-US" dirty="0">
                <a:latin typeface="+mj-ea"/>
                <a:ea typeface="+mj-ea"/>
                <a:cs typeface="+mj-ea"/>
              </a:rPr>
              <a:t>、加入</a:t>
            </a:r>
            <a:r>
              <a:rPr lang="en-US" altLang="zh-CN" dirty="0">
                <a:latin typeface="+mj-ea"/>
                <a:ea typeface="+mj-ea"/>
                <a:cs typeface="+mj-ea"/>
                <a:sym typeface="+mn-ea"/>
              </a:rPr>
              <a:t>QQ</a:t>
            </a:r>
            <a:r>
              <a:rPr lang="zh-CN" altLang="en-US" dirty="0">
                <a:latin typeface="+mj-ea"/>
                <a:ea typeface="+mj-ea"/>
                <a:cs typeface="+mj-ea"/>
                <a:sym typeface="+mn-ea"/>
              </a:rPr>
              <a:t>群</a:t>
            </a:r>
            <a:r>
              <a:rPr lang="zh-CN" altLang="en-US" dirty="0">
                <a:latin typeface="+mj-ea"/>
                <a:ea typeface="+mj-ea"/>
                <a:cs typeface="+mj-ea"/>
              </a:rPr>
              <a:t>咨询：群名</a:t>
            </a:r>
            <a:r>
              <a:rPr lang="en-US" altLang="zh-CN" dirty="0">
                <a:latin typeface="+mj-ea"/>
                <a:ea typeface="+mj-ea"/>
                <a:cs typeface="+mj-ea"/>
                <a:sym typeface="+mn-ea"/>
              </a:rPr>
              <a:t>“</a:t>
            </a:r>
            <a:r>
              <a:rPr lang="zh-CN" altLang="en-US" dirty="0">
                <a:latin typeface="+mj-ea"/>
                <a:ea typeface="+mj-ea"/>
                <a:cs typeface="+mj-ea"/>
                <a:sym typeface="+mn-ea"/>
              </a:rPr>
              <a:t>三江学院一平三端</a:t>
            </a:r>
            <a:r>
              <a:rPr lang="zh-CN" altLang="en-US" dirty="0">
                <a:latin typeface="+mj-ea"/>
                <a:ea typeface="+mj-ea"/>
                <a:cs typeface="+mj-ea"/>
                <a:sym typeface="+mn-ea"/>
              </a:rPr>
              <a:t>群</a:t>
            </a:r>
            <a:r>
              <a:rPr lang="en-US" altLang="zh-CN" dirty="0">
                <a:latin typeface="+mj-ea"/>
                <a:ea typeface="+mj-ea"/>
                <a:cs typeface="+mj-ea"/>
                <a:sym typeface="+mn-ea"/>
              </a:rPr>
              <a:t>”</a:t>
            </a:r>
            <a:r>
              <a:rPr lang="zh-CN" altLang="en-US" dirty="0">
                <a:latin typeface="+mj-ea"/>
                <a:ea typeface="+mj-ea"/>
                <a:cs typeface="+mj-ea"/>
              </a:rPr>
              <a:t>，群号</a:t>
            </a:r>
            <a:r>
              <a:rPr lang="en-US" altLang="zh-CN" dirty="0">
                <a:latin typeface="+mj-ea"/>
                <a:ea typeface="+mj-ea"/>
                <a:cs typeface="+mj-ea"/>
              </a:rPr>
              <a:t>902114563</a:t>
            </a:r>
            <a:r>
              <a:rPr lang="zh-CN" altLang="en-US" dirty="0">
                <a:latin typeface="+mj-ea"/>
                <a:ea typeface="+mj-ea"/>
                <a:cs typeface="+mj-ea"/>
              </a:rPr>
              <a:t>。</a:t>
            </a:r>
            <a:endParaRPr lang="zh-CN" altLang="en-US" dirty="0">
              <a:latin typeface="+mj-ea"/>
              <a:ea typeface="+mj-ea"/>
              <a:cs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+mj-ea"/>
                <a:ea typeface="+mj-ea"/>
                <a:cs typeface="+mj-ea"/>
              </a:rPr>
              <a:t>2</a:t>
            </a:r>
            <a:r>
              <a:rPr lang="zh-CN" altLang="en-US" dirty="0">
                <a:latin typeface="+mj-ea"/>
                <a:ea typeface="+mj-ea"/>
                <a:cs typeface="+mj-ea"/>
              </a:rPr>
              <a:t>、拨打电话咨询：徐杨：</a:t>
            </a:r>
            <a:r>
              <a:rPr lang="en-US" altLang="zh-CN" dirty="0">
                <a:latin typeface="+mj-ea"/>
                <a:ea typeface="+mj-ea"/>
                <a:cs typeface="+mj-ea"/>
              </a:rPr>
              <a:t>13801583547</a:t>
            </a:r>
            <a:endParaRPr lang="en-US" altLang="zh-CN" dirty="0">
              <a:latin typeface="+mj-ea"/>
              <a:ea typeface="+mj-ea"/>
              <a:cs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050" y="2966720"/>
            <a:ext cx="121932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三江学院一平三端教学系统</a:t>
            </a:r>
            <a:endParaRPr lang="zh-CN" altLang="en-US" sz="36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为特殊时期在线教学提供支持！</a:t>
            </a:r>
            <a:endParaRPr lang="zh-CN" altLang="en-US" sz="36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94335" y="974725"/>
            <a:ext cx="991171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电脑端访问网址：http://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sju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.fanya.chaoxing.com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  <a:cs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初次登录方式：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点击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登录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按钮，输入账号（教师工号）和初始密码（123456）登录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(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之前已登录的使用修改过的密码）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登录后请绑定手机号并修改密码。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再次登录时，电脑端、学习通均可使用该手机号和密码登录。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+mj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74345" y="19558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>
                <a:solidFill>
                  <a:srgbClr val="FFFF00"/>
                </a:solidFill>
              </a:rPr>
              <a:t>1</a:t>
            </a:r>
            <a:endParaRPr lang="en-US" altLang="zh-CN" sz="400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92530" y="19558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登录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爆炸形 2 6"/>
          <p:cNvSpPr/>
          <p:nvPr/>
        </p:nvSpPr>
        <p:spPr>
          <a:xfrm>
            <a:off x="9683750" y="95250"/>
            <a:ext cx="2446020" cy="1659255"/>
          </a:xfrm>
          <a:prstGeom prst="irregularSeal2">
            <a:avLst/>
          </a:prstGeom>
          <a:solidFill>
            <a:schemeClr val="accent2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电脑端</a:t>
            </a:r>
            <a:endParaRPr lang="zh-CN" altLang="en-US" sz="20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2275" y="3729355"/>
            <a:ext cx="3608705" cy="21316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文本框 10"/>
          <p:cNvSpPr txBox="1"/>
          <p:nvPr/>
        </p:nvSpPr>
        <p:spPr>
          <a:xfrm>
            <a:off x="394335" y="3118485"/>
            <a:ext cx="101263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如果已在学习通登录并绑定工号，登录密码为修改后的密码，支持工号、手机号两种登录方式。</a:t>
            </a:r>
            <a:endParaRPr lang="zh-CN" altLang="en-US" b="1" dirty="0">
              <a:solidFill>
                <a:srgbClr val="FF0000"/>
              </a:solidFill>
              <a:latin typeface="+mj-lt"/>
              <a:ea typeface="+mj-ea"/>
              <a:cs typeface="+mj-cs"/>
              <a:sym typeface="+mn-ea"/>
            </a:endParaRPr>
          </a:p>
        </p:txBody>
      </p:sp>
      <p:pic>
        <p:nvPicPr>
          <p:cNvPr id="2" name="图片 1" descr="QQ截图202001281626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230" y="3601720"/>
            <a:ext cx="3580765" cy="2132330"/>
          </a:xfrm>
          <a:prstGeom prst="rect">
            <a:avLst/>
          </a:prstGeom>
        </p:spPr>
      </p:pic>
      <p:pic>
        <p:nvPicPr>
          <p:cNvPr id="3" name="图片 2" descr="QQ截图202001281626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9515" y="3565525"/>
            <a:ext cx="4302760" cy="24587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474345" y="19558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>
                <a:solidFill>
                  <a:srgbClr val="FFFF00"/>
                </a:solidFill>
              </a:rPr>
              <a:t>1</a:t>
            </a:r>
            <a:endParaRPr lang="en-US" altLang="zh-CN" sz="400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92530" y="19558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登录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爆炸形 2 6"/>
          <p:cNvSpPr/>
          <p:nvPr/>
        </p:nvSpPr>
        <p:spPr>
          <a:xfrm>
            <a:off x="9820275" y="95250"/>
            <a:ext cx="2309495" cy="1564005"/>
          </a:xfrm>
          <a:prstGeom prst="irregularSeal2">
            <a:avLst/>
          </a:prstGeom>
          <a:solidFill>
            <a:schemeClr val="accent2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手机端</a:t>
            </a:r>
            <a:endParaRPr lang="zh-CN" altLang="en-US" sz="20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7820" y="878840"/>
            <a:ext cx="6869430" cy="675005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手机上下载并安装学习通APP：</a:t>
            </a:r>
            <a:b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</a:b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扫描右方二维码或在手机应用市场中搜索“学习通”进行下载。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j-ea"/>
            </a:endParaRPr>
          </a:p>
        </p:txBody>
      </p:sp>
      <p:pic>
        <p:nvPicPr>
          <p:cNvPr id="3" name="图片 8" descr="C:\Users\Administrator\Desktop\学习通二维码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82815" y="93345"/>
            <a:ext cx="1460500" cy="1460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标题 11"/>
          <p:cNvSpPr>
            <a:spLocks noGrp="1"/>
          </p:cNvSpPr>
          <p:nvPr/>
        </p:nvSpPr>
        <p:spPr>
          <a:xfrm>
            <a:off x="336550" y="1513205"/>
            <a:ext cx="11489055" cy="1043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初次登录者：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点击右下方的“我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进入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登录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页面，选择“新用户注册”，输入手机号获取验证码并设置自己的密码，然后填写学校名称、输入自己的工号、姓名进行信息验证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（注意：信息验证一定不可跳过，学校名称是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三江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学院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”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，不能使用简写或具体到学院）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+mj-ea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010" y="3322320"/>
            <a:ext cx="2178685" cy="3510915"/>
          </a:xfrm>
          <a:prstGeom prst="rect">
            <a:avLst/>
          </a:prstGeom>
          <a:ln w="12700" cmpd="sng">
            <a:solidFill>
              <a:schemeClr val="accent1"/>
            </a:solidFill>
            <a:prstDash val="solid"/>
          </a:ln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65735" y="3322320"/>
            <a:ext cx="2022475" cy="3494405"/>
          </a:xfrm>
          <a:prstGeom prst="rect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9350" y="3322320"/>
            <a:ext cx="2158365" cy="3494405"/>
          </a:xfrm>
          <a:prstGeom prst="rect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</p:pic>
      <p:sp>
        <p:nvSpPr>
          <p:cNvPr id="20" name="文本框 19"/>
          <p:cNvSpPr txBox="1"/>
          <p:nvPr/>
        </p:nvSpPr>
        <p:spPr>
          <a:xfrm>
            <a:off x="336550" y="2503170"/>
            <a:ext cx="10564495" cy="4603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如果已在电脑端登录并绑定手机号，则可直接使用手机号登录。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图片6_副本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49490" y="3322320"/>
            <a:ext cx="2113280" cy="3510915"/>
          </a:xfrm>
          <a:prstGeom prst="rect">
            <a:avLst/>
          </a:prstGeom>
        </p:spPr>
      </p:pic>
      <p:pic>
        <p:nvPicPr>
          <p:cNvPr id="9" name="图片 8" descr="图片5副本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20910" y="3322320"/>
            <a:ext cx="2233295" cy="350837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8395970" y="5788660"/>
            <a:ext cx="2580005" cy="368300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该步骤不可跳过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6567" y="929005"/>
            <a:ext cx="11475720" cy="1315720"/>
          </a:xfrm>
        </p:spPr>
        <p:txBody>
          <a:bodyPr>
            <a:norm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教师登录后进入自己的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教学空间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，可将课程相关资料上传至云盘，支持视频、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WORD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FDF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、图片、表格、音频等多种资源类型，并可建立文件夹进行分类管理。建设初期，建议老师至少先完成授课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的上传。如果希望建设一门完整的课程，可参照详细版使用手册。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00025" y="33655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>
                <a:solidFill>
                  <a:srgbClr val="FFFF00"/>
                </a:solidFill>
              </a:rPr>
              <a:t>2</a:t>
            </a:r>
            <a:endParaRPr lang="en-US" altLang="zh-CN" sz="400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2345" y="34544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上传资料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7515" y="2315210"/>
            <a:ext cx="102616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电脑端的云盘和学习通的云盘互通，在学习通中可直接调取电脑端上传的资源。</a:t>
            </a:r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 descr="QQ截图202001281552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5025" y="2806700"/>
            <a:ext cx="6926580" cy="37839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69130" y="2171065"/>
            <a:ext cx="3688715" cy="219519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2855" y="4575175"/>
            <a:ext cx="3903980" cy="22326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pic>
        <p:nvPicPr>
          <p:cNvPr id="9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6245" y="4575175"/>
            <a:ext cx="3766185" cy="227711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sp useBgFill="1"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200660" y="750570"/>
            <a:ext cx="11257280" cy="1235075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sz="1800" dirty="0">
                <a:latin typeface="微软雅黑" panose="020B0503020204020204" charset="-122"/>
                <a:ea typeface="微软雅黑" panose="020B0503020204020204" charset="-122"/>
              </a:rPr>
              <a:t>建立教学班前，我们需要先建设一门课程。电脑端和学习通均支持课程建设。电脑端点击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sz="1800" dirty="0">
                <a:latin typeface="微软雅黑" panose="020B0503020204020204" charset="-122"/>
                <a:ea typeface="微软雅黑" panose="020B0503020204020204" charset="-122"/>
              </a:rPr>
              <a:t>课程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页面的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“+”,</a:t>
            </a:r>
            <a:r>
              <a:rPr lang="zh-CN" sz="1800" dirty="0">
                <a:latin typeface="微软雅黑" panose="020B0503020204020204" charset="-122"/>
                <a:ea typeface="微软雅黑" panose="020B0503020204020204" charset="-122"/>
              </a:rPr>
              <a:t>输入课程名称，选课程封面，生成课程单元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即可完成课程框架的搭建。同时学习通中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课程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模块就会出现老师建设的这门课程。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00025" y="240665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>
                <a:solidFill>
                  <a:srgbClr val="FFFF00"/>
                </a:solidFill>
              </a:rPr>
              <a:t>3</a:t>
            </a:r>
            <a:endParaRPr lang="en-US" altLang="zh-CN" sz="400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2345" y="249555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建立教学班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 descr="图片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05" y="2209800"/>
            <a:ext cx="3906520" cy="21177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760" y="309880"/>
            <a:ext cx="11563350" cy="1586230"/>
          </a:xfrm>
        </p:spPr>
        <p:txBody>
          <a:bodyPr>
            <a:norm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打开该课程的“管理”模块，点击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班级管理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，可在默认班级或新建班级中添加学生。每门课程支持建设多个平行教学班。</a:t>
            </a:r>
            <a:b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如果教学班由一个或多个行政班组成，可点击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添加学生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从学生库中按学院、专业、班级代码直接批量添加。</a:t>
            </a:r>
            <a:b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如果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教学班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不是由行政班组成，可采用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批量导入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的方式，使用系统中提供的模板添加学生名单。</a:t>
            </a:r>
            <a:b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加入教学班的学生其学习通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课程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模块中就会出现老师的这门课程。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6530" y="2044700"/>
            <a:ext cx="12136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为保持学生信息的完整性和准确性，建议老师上课前提前建立教学班，上课时无需学生通过扫码加入班级。</a:t>
            </a:r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 descr="QQ截图202001281555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760" y="3074035"/>
            <a:ext cx="5645785" cy="2929890"/>
          </a:xfrm>
          <a:prstGeom prst="rect">
            <a:avLst/>
          </a:prstGeom>
        </p:spPr>
      </p:pic>
      <p:pic>
        <p:nvPicPr>
          <p:cNvPr id="5" name="图片 4" descr="QQ截图202001281555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9625" y="3148965"/>
            <a:ext cx="5912485" cy="28549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5745" y="1008380"/>
            <a:ext cx="10968990" cy="123063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适用于已有完善教学资源（尤其是教学视频）的课程，例如已建设完成的慕课课程。</a:t>
            </a:r>
            <a:b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教师可在线发布学习任务、学习要求、作业、测验等，并可在线提供答疑。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45745" y="26670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rgbClr val="FFFF00"/>
                </a:solidFill>
              </a:rPr>
              <a:t>4</a:t>
            </a:r>
            <a:endParaRPr lang="en-US" altLang="zh-CN" sz="4000" dirty="0">
              <a:solidFill>
                <a:srgbClr val="FFFF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2345" y="275590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线上教学方式一：线上教学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745" y="2862949"/>
            <a:ext cx="5670335" cy="315113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9400" y="2862949"/>
            <a:ext cx="5916855" cy="312774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5745" y="859155"/>
            <a:ext cx="10968990" cy="165544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适用于希望快速自主建设教学视频的课程。</a:t>
            </a:r>
            <a:b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教师可选择“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ppt+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录音”，将所需讲的内容录制为速课（微视频），速课录制完成，相当于做好了教学视频。</a:t>
            </a:r>
            <a:b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</a:b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教师课程页面打开“课堂教学”，选择需要讲解的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PPT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，在右下角“更多”中找到“录制速课”点开即可开始录制，录制结束后可选择保存至云盘，然后上传到课程章节中供学生在线学习。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45745" y="26670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rgbClr val="FFFF00"/>
                </a:solidFill>
              </a:rPr>
              <a:t>4</a:t>
            </a:r>
            <a:endParaRPr lang="en-US" altLang="zh-CN" sz="4000" dirty="0">
              <a:solidFill>
                <a:srgbClr val="FFFF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2345" y="275590"/>
            <a:ext cx="71609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线上教学方式二：速课（微视频）录制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2698" y="2622548"/>
            <a:ext cx="1976783" cy="3643085"/>
          </a:xfrm>
          <a:prstGeom prst="rect">
            <a:avLst/>
          </a:prstGeom>
          <a:ln w="12700" cmpd="sng">
            <a:solidFill>
              <a:schemeClr val="tx1"/>
            </a:solidFill>
            <a:prstDash val="solid"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190" y="2622549"/>
            <a:ext cx="2048211" cy="364308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9726" y="2609178"/>
            <a:ext cx="2048210" cy="364308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261" y="2609178"/>
            <a:ext cx="2048211" cy="364308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3" name="图片 2" descr="Screenshot_2020-01-28-15-14-21-310_com.chaoxing.m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490" y="2622550"/>
            <a:ext cx="2115185" cy="36436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4490" y="3717290"/>
            <a:ext cx="2129790" cy="24320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5745" y="859155"/>
            <a:ext cx="10968990" cy="137985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教师课程页面打开“课堂教学”，选择需要讲解的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PPT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，在右下角“更多”中找到“同步课堂”，点开后可显示学生手机端和电脑端的观看方式。</a:t>
            </a:r>
            <a:b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</a:b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​学生在学习通输入邀请码，或在电脑端打开网址，即可听到教师的授课，学生手机或电脑上会同步看到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45745" y="26670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rgbClr val="FFFF00"/>
                </a:solidFill>
              </a:rPr>
              <a:t>4</a:t>
            </a:r>
            <a:endParaRPr lang="en-US" altLang="zh-CN" sz="4000" dirty="0">
              <a:solidFill>
                <a:srgbClr val="FFFF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2345" y="275590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线上教学方式三：同步课堂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5895" y="2622548"/>
            <a:ext cx="1976783" cy="3643085"/>
          </a:xfrm>
          <a:prstGeom prst="rect">
            <a:avLst/>
          </a:prstGeom>
          <a:ln w="12700" cmpd="sng">
            <a:solidFill>
              <a:schemeClr val="tx1"/>
            </a:solidFill>
            <a:prstDash val="solid"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95" y="2622548"/>
            <a:ext cx="2048211" cy="364308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525" y="2622548"/>
            <a:ext cx="2048210" cy="3643084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8" name="组合 7"/>
          <p:cNvGrpSpPr/>
          <p:nvPr/>
        </p:nvGrpSpPr>
        <p:grpSpPr>
          <a:xfrm>
            <a:off x="838200" y="2622550"/>
            <a:ext cx="2114550" cy="3643630"/>
            <a:chOff x="1320" y="4130"/>
            <a:chExt cx="3330" cy="5738"/>
          </a:xfrm>
        </p:grpSpPr>
        <p:pic>
          <p:nvPicPr>
            <p:cNvPr id="3" name="图片 2" descr="Screenshot_2020-01-28-15-14-21-310_com.chaoxing.m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20" y="4130"/>
              <a:ext cx="3331" cy="5738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357" y="5822"/>
              <a:ext cx="3226" cy="46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5472,&quot;width&quot;:3075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1945</Words>
  <Application>WPS 演示</Application>
  <PresentationFormat>宽屏</PresentationFormat>
  <Paragraphs>83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黑体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手机上下载并安装学习通APP： 扫描右方二维码或在手机应用市场中搜索“学习通”进行下载。</vt:lpstr>
      <vt:lpstr>教师登录后进入自己的“教学空间”，可将课程相关资料上传至云盘，支持视频、PPT、WORD、FDF、图片、表格、音频等多种资源类型，并可建立文件夹进行分类管理。建设初期，建议老师至少先完成授课PPT的上传。如果希望建设一门完整的课程，可参照详细版使用手册。</vt:lpstr>
      <vt:lpstr>建立教学班前，我们需要先建设一门课程。电脑端和学习通均支持课程建设。电脑端点击“课程”页面的“+”,输入课程名称，选课程封面，生成课程单元,即可完成课程框架的搭建。同时学习通中“课程”模块就会出现老师建设的这门课程。</vt:lpstr>
      <vt:lpstr>打开该课程的“管理”模块，点击“班级管理”，可在默认班级或新建班级中添加学生。每门课程支持建设多个平行教学班。 如果教学班由一个或多个行政班组成，可点击“添加学生”从学生库中按学院、专业、班级代码直接批量添加。 如果教学班不是由行政班组成，可采用“批量导入”的方式，使用系统中提供的模板添加学生名单。 加入教学班的学生其学习通“课程”模块中就会出现老师的这门课程。</vt:lpstr>
      <vt:lpstr>适用于已有完善教学资源（尤其是教学视频）的课程，例如已建设完成的慕课课程。 教师可在线发布学习任务、学习要求、作业、测验等，并可在线提供答疑。</vt:lpstr>
      <vt:lpstr>适用于希望快速自主建设教学视频的课程。 教师可选择“ppt+录音”，将所需讲的内容录制为速课（微视频），速课录制完成，相当于做好了教学视频。 教师课程页面打开“课堂教学”，选择需要讲解的PPT，在右下角“更多”中找到“录制速课”点开即可开始录制，录制结束后可选择保存至云盘，然后上传到课程章节中供学生在线学习。</vt:lpstr>
      <vt:lpstr>教师课程页面打开“课堂教学”，选择需要讲解的PPT，在右下角“更多”中找到“同步课堂”，点开后可显示学生手机端和电脑端的观看方式。 ​学生在学习通输入邀请码，或在电脑端打开网址，即可听到教师的授课，学生手机或电脑上会同步看到ppt。</vt:lpstr>
      <vt:lpstr>教师课程页面选择课程的教学班，点击下方的“+” ，点击“直播”后可进行直播教学。直播教学结束后，教师可自主选择是否允许学生“回看”。 ​学生在学习通中可以直接看到教师的直播视频，如果教师选择“允许回看”，学生可以选择方便的时间观看。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sunrui</dc:creator>
  <cp:lastModifiedBy>张文慧</cp:lastModifiedBy>
  <cp:revision>28</cp:revision>
  <dcterms:created xsi:type="dcterms:W3CDTF">2019-11-05T05:20:00Z</dcterms:created>
  <dcterms:modified xsi:type="dcterms:W3CDTF">2020-01-28T15:19:12Z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